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  <p:sldMasterId id="2147483652" r:id="rId4"/>
    <p:sldMasterId id="2147483654" r:id="rId5"/>
    <p:sldMasterId id="2147483666" r:id="rId6"/>
    <p:sldMasterId id="2147483668" r:id="rId7"/>
    <p:sldMasterId id="2147483670" r:id="rId8"/>
    <p:sldMasterId id="2147483672" r:id="rId9"/>
    <p:sldMasterId id="2147483674" r:id="rId10"/>
    <p:sldMasterId id="2147483676" r:id="rId11"/>
    <p:sldMasterId id="2147483678" r:id="rId12"/>
    <p:sldMasterId id="2147483692" r:id="rId13"/>
  </p:sldMasterIdLst>
  <p:notesMasterIdLst>
    <p:notesMasterId r:id="rId15"/>
  </p:notesMasterIdLst>
  <p:sldIdLst>
    <p:sldId id="260" r:id="rId14"/>
    <p:sldId id="424" r:id="rId16"/>
    <p:sldId id="268" r:id="rId17"/>
    <p:sldId id="265" r:id="rId18"/>
    <p:sldId id="427" r:id="rId19"/>
    <p:sldId id="429" r:id="rId20"/>
    <p:sldId id="428" r:id="rId21"/>
    <p:sldId id="430" r:id="rId22"/>
    <p:sldId id="431" r:id="rId23"/>
    <p:sldId id="432" r:id="rId24"/>
    <p:sldId id="433" r:id="rId25"/>
    <p:sldId id="434" r:id="rId26"/>
    <p:sldId id="435" r:id="rId27"/>
    <p:sldId id="436" r:id="rId28"/>
    <p:sldId id="437" r:id="rId29"/>
    <p:sldId id="438" r:id="rId30"/>
    <p:sldId id="470" r:id="rId31"/>
    <p:sldId id="439" r:id="rId32"/>
    <p:sldId id="440" r:id="rId33"/>
    <p:sldId id="441" r:id="rId34"/>
    <p:sldId id="442" r:id="rId35"/>
    <p:sldId id="443" r:id="rId36"/>
    <p:sldId id="444" r:id="rId37"/>
    <p:sldId id="445" r:id="rId38"/>
    <p:sldId id="446" r:id="rId39"/>
    <p:sldId id="447" r:id="rId40"/>
    <p:sldId id="448" r:id="rId41"/>
    <p:sldId id="449" r:id="rId42"/>
    <p:sldId id="450" r:id="rId43"/>
    <p:sldId id="451" r:id="rId44"/>
    <p:sldId id="453" r:id="rId45"/>
    <p:sldId id="471" r:id="rId46"/>
    <p:sldId id="454" r:id="rId47"/>
    <p:sldId id="455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3" r:id="rId56"/>
    <p:sldId id="464" r:id="rId57"/>
    <p:sldId id="466" r:id="rId58"/>
    <p:sldId id="467" r:id="rId59"/>
    <p:sldId id="266" r:id="rId60"/>
    <p:sldId id="264" r:id="rId61"/>
  </p:sldIdLst>
  <p:sldSz cx="12192000" cy="6858000"/>
  <p:notesSz cx="6858000" cy="9144000"/>
  <p:embeddedFontLst>
    <p:embeddedFont>
      <p:font typeface="黑体" panose="02010600030101010101" pitchFamily="49" charset="-122"/>
      <p:regular r:id="rId6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00000"/>
    <a:srgbClr val="000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6379" autoAdjust="0"/>
  </p:normalViewPr>
  <p:slideViewPr>
    <p:cSldViewPr snapToGrid="0">
      <p:cViewPr varScale="1">
        <p:scale>
          <a:sx n="137" d="100"/>
          <a:sy n="137" d="100"/>
        </p:scale>
        <p:origin x="20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5" Type="http://schemas.openxmlformats.org/officeDocument/2006/relationships/font" Target="fonts/font1.fntdata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47.xml"/><Relationship Id="rId60" Type="http://schemas.openxmlformats.org/officeDocument/2006/relationships/slide" Target="slides/slide46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5.xml"/><Relationship Id="rId58" Type="http://schemas.openxmlformats.org/officeDocument/2006/relationships/slide" Target="slides/slide44.xml"/><Relationship Id="rId57" Type="http://schemas.openxmlformats.org/officeDocument/2006/relationships/slide" Target="slides/slide43.xml"/><Relationship Id="rId56" Type="http://schemas.openxmlformats.org/officeDocument/2006/relationships/slide" Target="slides/slide42.xml"/><Relationship Id="rId55" Type="http://schemas.openxmlformats.org/officeDocument/2006/relationships/slide" Target="slides/slide41.xml"/><Relationship Id="rId54" Type="http://schemas.openxmlformats.org/officeDocument/2006/relationships/slide" Target="slides/slide40.xml"/><Relationship Id="rId53" Type="http://schemas.openxmlformats.org/officeDocument/2006/relationships/slide" Target="slides/slide39.xml"/><Relationship Id="rId52" Type="http://schemas.openxmlformats.org/officeDocument/2006/relationships/slide" Target="slides/slide38.xml"/><Relationship Id="rId51" Type="http://schemas.openxmlformats.org/officeDocument/2006/relationships/slide" Target="slides/slide37.xml"/><Relationship Id="rId50" Type="http://schemas.openxmlformats.org/officeDocument/2006/relationships/slide" Target="slides/slide36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5.xml"/><Relationship Id="rId48" Type="http://schemas.openxmlformats.org/officeDocument/2006/relationships/slide" Target="slides/slide34.xml"/><Relationship Id="rId47" Type="http://schemas.openxmlformats.org/officeDocument/2006/relationships/slide" Target="slides/slide33.xml"/><Relationship Id="rId46" Type="http://schemas.openxmlformats.org/officeDocument/2006/relationships/slide" Target="slides/slide32.xml"/><Relationship Id="rId45" Type="http://schemas.openxmlformats.org/officeDocument/2006/relationships/slide" Target="slides/slide31.xml"/><Relationship Id="rId44" Type="http://schemas.openxmlformats.org/officeDocument/2006/relationships/slide" Target="slides/slide30.xml"/><Relationship Id="rId43" Type="http://schemas.openxmlformats.org/officeDocument/2006/relationships/slide" Target="slides/slide29.xml"/><Relationship Id="rId42" Type="http://schemas.openxmlformats.org/officeDocument/2006/relationships/slide" Target="slides/slide28.xml"/><Relationship Id="rId41" Type="http://schemas.openxmlformats.org/officeDocument/2006/relationships/slide" Target="slides/slide27.xml"/><Relationship Id="rId40" Type="http://schemas.openxmlformats.org/officeDocument/2006/relationships/slide" Target="slides/slide2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5.xml"/><Relationship Id="rId38" Type="http://schemas.openxmlformats.org/officeDocument/2006/relationships/slide" Target="slides/slide24.xml"/><Relationship Id="rId37" Type="http://schemas.openxmlformats.org/officeDocument/2006/relationships/slide" Target="slides/slide23.xml"/><Relationship Id="rId36" Type="http://schemas.openxmlformats.org/officeDocument/2006/relationships/slide" Target="slides/slide22.xml"/><Relationship Id="rId35" Type="http://schemas.openxmlformats.org/officeDocument/2006/relationships/slide" Target="slides/slide21.xml"/><Relationship Id="rId34" Type="http://schemas.openxmlformats.org/officeDocument/2006/relationships/slide" Target="slides/slide20.xml"/><Relationship Id="rId33" Type="http://schemas.openxmlformats.org/officeDocument/2006/relationships/slide" Target="slides/slide19.xml"/><Relationship Id="rId32" Type="http://schemas.openxmlformats.org/officeDocument/2006/relationships/slide" Target="slides/slide18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0" Type="http://schemas.openxmlformats.org/officeDocument/2006/relationships/slide" Target="slides/slide6.xml"/><Relationship Id="rId2" Type="http://schemas.openxmlformats.org/officeDocument/2006/relationships/theme" Target="theme/theme1.xml"/><Relationship Id="rId19" Type="http://schemas.openxmlformats.org/officeDocument/2006/relationships/slide" Target="slides/slide5.xml"/><Relationship Id="rId18" Type="http://schemas.openxmlformats.org/officeDocument/2006/relationships/slide" Target="slides/slide4.xml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2"/>
          <p:cNvSpPr>
            <a:spLocks noGrp="1"/>
          </p:cNvSpPr>
          <p:nvPr>
            <p:ph type="title" hasCustomPrompt="1"/>
          </p:nvPr>
        </p:nvSpPr>
        <p:spPr>
          <a:xfrm>
            <a:off x="2889584" y="3023414"/>
            <a:ext cx="6412832" cy="811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请输入课程标题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172521"/>
            <a:ext cx="9845675" cy="421957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>
              <a:lnSpc>
                <a:spcPct val="150000"/>
              </a:lnSpc>
              <a:buFont typeface="+mj-ea"/>
              <a:buAutoNum type="circleNumDbPlain"/>
              <a:defRPr sz="14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524000" indent="-304800">
              <a:buFont typeface="+mj-lt"/>
              <a:buAutoNum type="alphaLcPeriod"/>
              <a:defRPr sz="12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子项一级</a:t>
            </a:r>
            <a:endParaRPr lang="en-US" altLang="zh-CN" dirty="0"/>
          </a:p>
          <a:p>
            <a:pPr lvl="1"/>
            <a:r>
              <a:rPr lang="zh-CN" altLang="en-US" dirty="0"/>
              <a:t>子项一级</a:t>
            </a:r>
            <a:endParaRPr lang="en-US" altLang="zh-CN" dirty="0"/>
          </a:p>
          <a:p>
            <a:pPr lvl="2"/>
            <a:r>
              <a:rPr lang="zh-CN" altLang="en-US" dirty="0"/>
              <a:t>子项二级</a:t>
            </a:r>
            <a:endParaRPr lang="en-US" altLang="zh-CN" dirty="0"/>
          </a:p>
          <a:p>
            <a:pPr lvl="2"/>
            <a:r>
              <a:rPr lang="zh-CN" altLang="en-US" dirty="0"/>
              <a:t>子项二级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 rot="2700000">
            <a:off x="1856318" y="2330451"/>
            <a:ext cx="2059516" cy="2059516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矩形 6"/>
          <p:cNvSpPr/>
          <p:nvPr userDrawn="1"/>
        </p:nvSpPr>
        <p:spPr>
          <a:xfrm rot="2700000">
            <a:off x="1568451" y="2319867"/>
            <a:ext cx="2059517" cy="2059516"/>
          </a:xfrm>
          <a:prstGeom prst="rect">
            <a:avLst/>
          </a:prstGeom>
          <a:solidFill>
            <a:srgbClr val="C0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559" y="1903912"/>
            <a:ext cx="5760538" cy="31960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 rot="2700000">
            <a:off x="1856318" y="2330451"/>
            <a:ext cx="2059516" cy="2059516"/>
          </a:xfrm>
          <a:prstGeom prst="rect">
            <a:avLst/>
          </a:prstGeom>
          <a:noFill/>
          <a:ln w="63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矩形 6"/>
          <p:cNvSpPr/>
          <p:nvPr userDrawn="1"/>
        </p:nvSpPr>
        <p:spPr>
          <a:xfrm rot="2700000">
            <a:off x="1568451" y="2319867"/>
            <a:ext cx="2059517" cy="2059516"/>
          </a:xfrm>
          <a:prstGeom prst="rect">
            <a:avLst/>
          </a:prstGeom>
          <a:solidFill>
            <a:srgbClr val="404040"/>
          </a:solidFill>
          <a:ln w="63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559" y="1903912"/>
            <a:ext cx="5760538" cy="31960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4218190" y="1830980"/>
            <a:ext cx="6291263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4218190" y="1830980"/>
            <a:ext cx="6291263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9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8701" y="1940037"/>
            <a:ext cx="5630484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95350" indent="-285750">
              <a:lnSpc>
                <a:spcPct val="150000"/>
              </a:lnSpc>
              <a:buSzPct val="85000"/>
              <a:buFont typeface="Wingdings" panose="05000000000000000000" pitchFamily="2" charset="2"/>
              <a:buChar char="n"/>
              <a:defRPr sz="14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524000" indent="-304800">
              <a:buSzPct val="85000"/>
              <a:buFont typeface="Wingdings" panose="05000000000000000000" pitchFamily="2" charset="2"/>
              <a:buChar char="u"/>
              <a:defRPr sz="1200" b="0">
                <a:solidFill>
                  <a:srgbClr val="404040"/>
                </a:solidFill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子项一级</a:t>
            </a:r>
            <a:endParaRPr lang="en-US" altLang="zh-CN" dirty="0"/>
          </a:p>
          <a:p>
            <a:pPr lvl="1"/>
            <a:r>
              <a:rPr lang="zh-CN" altLang="en-US" dirty="0"/>
              <a:t>子项一级</a:t>
            </a:r>
            <a:endParaRPr lang="en-US" altLang="zh-CN" dirty="0"/>
          </a:p>
          <a:p>
            <a:pPr lvl="2"/>
            <a:r>
              <a:rPr lang="zh-CN" altLang="en-US" dirty="0"/>
              <a:t>子项二级</a:t>
            </a:r>
            <a:endParaRPr lang="en-US" altLang="zh-CN" dirty="0"/>
          </a:p>
          <a:p>
            <a:pPr lvl="2"/>
            <a:r>
              <a:rPr lang="zh-CN" altLang="en-US" dirty="0"/>
              <a:t>子项二级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>
              <a:lnSpc>
                <a:spcPct val="150000"/>
              </a:lnSpc>
              <a:buFont typeface="+mj-ea"/>
              <a:buAutoNum type="circleNumDbPlain"/>
              <a:defRPr sz="14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524000" indent="-304800">
              <a:buFont typeface="+mj-lt"/>
              <a:buAutoNum type="alphaLcPeriod"/>
              <a:defRPr sz="12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子项一级</a:t>
            </a:r>
            <a:endParaRPr lang="en-US" altLang="zh-CN" dirty="0"/>
          </a:p>
          <a:p>
            <a:pPr lvl="1"/>
            <a:r>
              <a:rPr lang="zh-CN" altLang="en-US" dirty="0"/>
              <a:t>子项一级</a:t>
            </a:r>
            <a:endParaRPr lang="en-US" altLang="zh-CN" dirty="0"/>
          </a:p>
          <a:p>
            <a:pPr lvl="2"/>
            <a:r>
              <a:rPr lang="zh-CN" altLang="en-US" dirty="0"/>
              <a:t>子项二级</a:t>
            </a:r>
            <a:endParaRPr lang="en-US" altLang="zh-CN" dirty="0"/>
          </a:p>
          <a:p>
            <a:pPr lvl="2"/>
            <a:r>
              <a:rPr lang="zh-CN" altLang="en-US" dirty="0"/>
              <a:t>子项二级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171575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172521"/>
            <a:ext cx="9845675" cy="4219575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95350" indent="-285750">
              <a:lnSpc>
                <a:spcPct val="150000"/>
              </a:lnSpc>
              <a:buSzPct val="85000"/>
              <a:buFont typeface="Wingdings" panose="05000000000000000000" pitchFamily="2" charset="2"/>
              <a:buChar char="n"/>
              <a:defRPr sz="14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524000" indent="-304800">
              <a:buSzPct val="85000"/>
              <a:buFont typeface="Wingdings" panose="05000000000000000000" pitchFamily="2" charset="2"/>
              <a:buChar char="u"/>
              <a:defRPr sz="1200" b="0">
                <a:solidFill>
                  <a:srgbClr val="404040"/>
                </a:solidFill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子项一级</a:t>
            </a:r>
            <a:endParaRPr lang="en-US" altLang="zh-CN" dirty="0"/>
          </a:p>
          <a:p>
            <a:pPr lvl="1"/>
            <a:r>
              <a:rPr lang="zh-CN" altLang="en-US" dirty="0"/>
              <a:t>子项一级</a:t>
            </a:r>
            <a:endParaRPr lang="en-US" altLang="zh-CN" dirty="0"/>
          </a:p>
          <a:p>
            <a:pPr lvl="2"/>
            <a:r>
              <a:rPr lang="zh-CN" altLang="en-US" dirty="0"/>
              <a:t>子项二级</a:t>
            </a:r>
            <a:endParaRPr lang="en-US" altLang="zh-CN" dirty="0"/>
          </a:p>
          <a:p>
            <a:pPr lvl="2"/>
            <a:r>
              <a:rPr lang="zh-CN" altLang="en-US" dirty="0"/>
              <a:t>子项二级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0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0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emf"/><Relationship Id="rId8" Type="http://schemas.openxmlformats.org/officeDocument/2006/relationships/image" Target="../media/image7.emf"/><Relationship Id="rId7" Type="http://schemas.openxmlformats.org/officeDocument/2006/relationships/image" Target="../media/image6.emf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Relationship Id="rId3" Type="http://schemas.openxmlformats.org/officeDocument/2006/relationships/image" Target="../media/image2.emf"/><Relationship Id="rId20" Type="http://schemas.openxmlformats.org/officeDocument/2006/relationships/theme" Target="../theme/theme1.xml"/><Relationship Id="rId2" Type="http://schemas.openxmlformats.org/officeDocument/2006/relationships/image" Target="../media/image1.emf"/><Relationship Id="rId19" Type="http://schemas.openxmlformats.org/officeDocument/2006/relationships/image" Target="../media/image18.emf"/><Relationship Id="rId18" Type="http://schemas.openxmlformats.org/officeDocument/2006/relationships/image" Target="../media/image17.emf"/><Relationship Id="rId17" Type="http://schemas.openxmlformats.org/officeDocument/2006/relationships/image" Target="../media/image16.emf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emf"/><Relationship Id="rId13" Type="http://schemas.openxmlformats.org/officeDocument/2006/relationships/image" Target="../media/image12.emf"/><Relationship Id="rId12" Type="http://schemas.openxmlformats.org/officeDocument/2006/relationships/image" Target="../media/image11.emf"/><Relationship Id="rId11" Type="http://schemas.openxmlformats.org/officeDocument/2006/relationships/image" Target="../media/image10.emf"/><Relationship Id="rId10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5" Type="http://schemas.openxmlformats.org/officeDocument/2006/relationships/theme" Target="../theme/theme11.xml"/><Relationship Id="rId14" Type="http://schemas.openxmlformats.org/officeDocument/2006/relationships/image" Target="../media/image24.png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3" Type="http://schemas.openxmlformats.org/officeDocument/2006/relationships/theme" Target="../theme/theme4.xml"/><Relationship Id="rId12" Type="http://schemas.openxmlformats.org/officeDocument/2006/relationships/image" Target="../media/image19.png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4" Type="http://schemas.openxmlformats.org/officeDocument/2006/relationships/theme" Target="../theme/theme8.xml"/><Relationship Id="rId3" Type="http://schemas.openxmlformats.org/officeDocument/2006/relationships/image" Target="../media/image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2" y="855134"/>
            <a:ext cx="4169833" cy="4586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518" y="1420285"/>
            <a:ext cx="2933700" cy="327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 userDrawn="1"/>
        </p:nvSpPr>
        <p:spPr bwMode="auto">
          <a:xfrm>
            <a:off x="8509000" y="1845733"/>
            <a:ext cx="618067" cy="61806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5" name="椭圆 4"/>
          <p:cNvSpPr/>
          <p:nvPr userDrawn="1"/>
        </p:nvSpPr>
        <p:spPr bwMode="auto">
          <a:xfrm>
            <a:off x="3268134" y="2332567"/>
            <a:ext cx="245533" cy="245533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6" name="椭圆 10"/>
          <p:cNvSpPr>
            <a:spLocks noChangeArrowheads="1"/>
          </p:cNvSpPr>
          <p:nvPr userDrawn="1"/>
        </p:nvSpPr>
        <p:spPr bwMode="auto">
          <a:xfrm>
            <a:off x="6987118" y="5249334"/>
            <a:ext cx="292100" cy="2921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4353985" y="2586567"/>
            <a:ext cx="171449" cy="17356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pic>
        <p:nvPicPr>
          <p:cNvPr id="1032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52" y="2108201"/>
            <a:ext cx="2899833" cy="7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218" y="1947334"/>
            <a:ext cx="283633" cy="38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4" name="组合 43"/>
          <p:cNvGrpSpPr/>
          <p:nvPr userDrawn="1"/>
        </p:nvGrpSpPr>
        <p:grpSpPr bwMode="auto">
          <a:xfrm>
            <a:off x="8134351" y="2334685"/>
            <a:ext cx="173567" cy="171449"/>
            <a:chOff x="6101548" y="1750326"/>
            <a:chExt cx="129654" cy="129654"/>
          </a:xfrm>
        </p:grpSpPr>
        <p:sp>
          <p:nvSpPr>
            <p:cNvPr id="13" name="椭圆 12"/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394" y="1772988"/>
              <a:ext cx="84329" cy="84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5" name="Picture 7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1" y="5325534"/>
            <a:ext cx="156633" cy="182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6" name="组合 41"/>
          <p:cNvGrpSpPr/>
          <p:nvPr userDrawn="1"/>
        </p:nvGrpSpPr>
        <p:grpSpPr bwMode="auto">
          <a:xfrm>
            <a:off x="4053418" y="728134"/>
            <a:ext cx="300567" cy="300567"/>
            <a:chOff x="3039900" y="545911"/>
            <a:chExt cx="225188" cy="225188"/>
          </a:xfrm>
        </p:grpSpPr>
        <p:sp>
          <p:nvSpPr>
            <p:cNvPr id="17" name="椭圆 16"/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2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775" y="600432"/>
              <a:ext cx="143438" cy="110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37" name="组合 37"/>
          <p:cNvGrpSpPr/>
          <p:nvPr userDrawn="1"/>
        </p:nvGrpSpPr>
        <p:grpSpPr bwMode="auto">
          <a:xfrm>
            <a:off x="3448052" y="4030133"/>
            <a:ext cx="247649" cy="247651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/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4" name="Picture 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</p:spPr>
        </p:pic>
      </p:grpSp>
      <p:pic>
        <p:nvPicPr>
          <p:cNvPr id="1038" name="Picture 11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85" y="2633134"/>
            <a:ext cx="95249" cy="103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椭圆 22"/>
          <p:cNvSpPr/>
          <p:nvPr userDrawn="1"/>
        </p:nvSpPr>
        <p:spPr bwMode="auto">
          <a:xfrm>
            <a:off x="9484785" y="3507318"/>
            <a:ext cx="334433" cy="332316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pic>
        <p:nvPicPr>
          <p:cNvPr id="1040" name="Picture 15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333" y="3587752"/>
            <a:ext cx="177800" cy="17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1" name="组合 46"/>
          <p:cNvGrpSpPr/>
          <p:nvPr userDrawn="1"/>
        </p:nvGrpSpPr>
        <p:grpSpPr bwMode="auto">
          <a:xfrm>
            <a:off x="3103034" y="4514851"/>
            <a:ext cx="345017" cy="345016"/>
            <a:chOff x="1798978" y="3519004"/>
            <a:chExt cx="259307" cy="259307"/>
          </a:xfrm>
        </p:grpSpPr>
        <p:sp>
          <p:nvSpPr>
            <p:cNvPr id="26" name="椭圆 25"/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2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039" y="3616294"/>
              <a:ext cx="173184" cy="859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2" name="组合 38"/>
          <p:cNvGrpSpPr/>
          <p:nvPr userDrawn="1"/>
        </p:nvGrpSpPr>
        <p:grpSpPr bwMode="auto">
          <a:xfrm>
            <a:off x="1301752" y="1394885"/>
            <a:ext cx="400049" cy="400049"/>
            <a:chOff x="748396" y="764271"/>
            <a:chExt cx="300782" cy="300782"/>
          </a:xfrm>
        </p:grpSpPr>
        <p:sp>
          <p:nvSpPr>
            <p:cNvPr id="29" name="椭圆 28"/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0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06" y="856341"/>
              <a:ext cx="203362" cy="116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3" name="组合 42"/>
          <p:cNvGrpSpPr/>
          <p:nvPr userDrawn="1"/>
        </p:nvGrpSpPr>
        <p:grpSpPr bwMode="auto">
          <a:xfrm>
            <a:off x="2351618" y="5854700"/>
            <a:ext cx="400049" cy="400051"/>
            <a:chOff x="1365228" y="4292790"/>
            <a:chExt cx="300782" cy="300782"/>
          </a:xfrm>
        </p:grpSpPr>
        <p:sp>
          <p:nvSpPr>
            <p:cNvPr id="32" name="椭圆 31"/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8" name="Picture 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91" y="4364115"/>
              <a:ext cx="196455" cy="158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4" name="组合 1"/>
          <p:cNvGrpSpPr/>
          <p:nvPr userDrawn="1"/>
        </p:nvGrpSpPr>
        <p:grpSpPr bwMode="auto">
          <a:xfrm>
            <a:off x="1559985" y="3492500"/>
            <a:ext cx="400049" cy="400051"/>
            <a:chOff x="1169908" y="2618983"/>
            <a:chExt cx="300782" cy="300782"/>
          </a:xfrm>
        </p:grpSpPr>
        <p:sp>
          <p:nvSpPr>
            <p:cNvPr id="35" name="椭圆 34"/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6" name="Picture 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531" y="2690308"/>
              <a:ext cx="211536" cy="181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5" name="组合 49"/>
          <p:cNvGrpSpPr/>
          <p:nvPr userDrawn="1"/>
        </p:nvGrpSpPr>
        <p:grpSpPr bwMode="auto">
          <a:xfrm>
            <a:off x="10375901" y="5395385"/>
            <a:ext cx="427567" cy="427567"/>
            <a:chOff x="7874758" y="4418464"/>
            <a:chExt cx="320722" cy="320722"/>
          </a:xfrm>
        </p:grpSpPr>
        <p:sp>
          <p:nvSpPr>
            <p:cNvPr id="38" name="椭圆 37"/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4" name="Picture 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542" y="4486356"/>
              <a:ext cx="237154" cy="184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46" name="Picture 9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234" y="2364318"/>
            <a:ext cx="169333" cy="182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7" name="组合 45"/>
          <p:cNvGrpSpPr/>
          <p:nvPr userDrawn="1"/>
        </p:nvGrpSpPr>
        <p:grpSpPr bwMode="auto">
          <a:xfrm>
            <a:off x="8818034" y="4578351"/>
            <a:ext cx="345017" cy="345016"/>
            <a:chOff x="8470946" y="4206098"/>
            <a:chExt cx="259071" cy="259071"/>
          </a:xfrm>
        </p:grpSpPr>
        <p:sp>
          <p:nvSpPr>
            <p:cNvPr id="42" name="椭圆 41"/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2" name="Picture 1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0841" y="4263524"/>
              <a:ext cx="145353" cy="144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8" name="组合 44"/>
          <p:cNvGrpSpPr/>
          <p:nvPr userDrawn="1"/>
        </p:nvGrpSpPr>
        <p:grpSpPr bwMode="auto">
          <a:xfrm>
            <a:off x="9745134" y="1217084"/>
            <a:ext cx="429684" cy="429683"/>
            <a:chOff x="7308304" y="912172"/>
            <a:chExt cx="323068" cy="323068"/>
          </a:xfrm>
        </p:grpSpPr>
        <p:sp>
          <p:nvSpPr>
            <p:cNvPr id="45" name="椭圆 44"/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0" name="Picture 11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38" y="989568"/>
              <a:ext cx="203200" cy="168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9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1" name="直接连接符 22"/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b="1" kern="1200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1865" b="1" kern="1200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075" name="圆角矩形 3"/>
          <p:cNvSpPr/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3076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MH_Others_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611967" y="2556933"/>
            <a:ext cx="859367" cy="352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40" tIns="45720" rIns="91440" bIns="4572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90204" pitchFamily="34" charset="0"/>
              <a:buNone/>
            </a:pPr>
            <a:r>
              <a:rPr lang="en-US" altLang="zh-CN" sz="4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  <a:endParaRPr lang="en-US" altLang="zh-CN" sz="48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MH_Others_2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264834" y="1221318"/>
            <a:ext cx="1248833" cy="1246716"/>
          </a:xfrm>
          <a:prstGeom prst="ellipse">
            <a:avLst/>
          </a:prstGeom>
          <a:solidFill>
            <a:srgbClr val="404040"/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91440" tIns="45720" rIns="91440" bIns="180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9335"/>
              </a:lnSpc>
              <a:spcBef>
                <a:spcPct val="0"/>
              </a:spcBef>
              <a:buNone/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</a:t>
            </a:r>
            <a:endParaRPr lang="zh-CN" altLang="en-US" sz="5400" b="1" dirty="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MH_Others_3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1775520" y="2346261"/>
            <a:ext cx="979155" cy="979155"/>
          </a:xfrm>
          <a:prstGeom prst="ellipse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  <a:defRPr/>
            </a:pPr>
            <a:r>
              <a:rPr lang="zh-CN" altLang="en-US" sz="5400" b="1" dirty="0">
                <a:ln w="3175">
                  <a:solidFill>
                    <a:srgbClr val="FFFFFF"/>
                  </a:solidFill>
                </a:ln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录</a:t>
            </a:r>
            <a:endParaRPr lang="zh-CN" altLang="en-US" sz="5400" b="1" dirty="0">
              <a:ln w="3175">
                <a:solidFill>
                  <a:srgbClr val="FFFFFF"/>
                </a:solidFill>
              </a:ln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b="1" kern="1200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1865" b="1" kern="1200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075" name="圆角矩形 3"/>
          <p:cNvSpPr/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3076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464051" y="1845734"/>
            <a:ext cx="0" cy="32639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 userDrawn="1"/>
        </p:nvSpPr>
        <p:spPr>
          <a:xfrm>
            <a:off x="4415367" y="1797052"/>
            <a:ext cx="97367" cy="952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2" name="椭圆 11"/>
          <p:cNvSpPr/>
          <p:nvPr userDrawn="1"/>
        </p:nvSpPr>
        <p:spPr>
          <a:xfrm>
            <a:off x="4415367" y="5109633"/>
            <a:ext cx="97367" cy="9525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4" name="标题占位符 1"/>
          <p:cNvSpPr txBox="1">
            <a:spLocks noChangeArrowheads="1"/>
          </p:cNvSpPr>
          <p:nvPr userDrawn="1"/>
        </p:nvSpPr>
        <p:spPr bwMode="auto">
          <a:xfrm>
            <a:off x="1390651" y="2565401"/>
            <a:ext cx="229446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265" b="1" kern="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TW" altLang="zh-CN" sz="4265" b="1" kern="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占位符 1"/>
          <p:cNvSpPr txBox="1">
            <a:spLocks noChangeArrowheads="1"/>
          </p:cNvSpPr>
          <p:nvPr userDrawn="1"/>
        </p:nvSpPr>
        <p:spPr bwMode="auto">
          <a:xfrm>
            <a:off x="1678518" y="3431118"/>
            <a:ext cx="2821516" cy="68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  <a:endParaRPr lang="zh-TW" altLang="zh-CN" sz="32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b="1" kern="1200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1865" b="1" kern="1200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/>
          <p:cNvGrpSpPr/>
          <p:nvPr userDrawn="1"/>
        </p:nvGrpSpPr>
        <p:grpSpPr bwMode="auto">
          <a:xfrm>
            <a:off x="658285" y="292101"/>
            <a:ext cx="122767" cy="419100"/>
            <a:chOff x="457200" y="427038"/>
            <a:chExt cx="127000" cy="431800"/>
          </a:xfrm>
        </p:grpSpPr>
        <p:sp>
          <p:nvSpPr>
            <p:cNvPr id="8" name="圆角矩形 1"/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9" name="圆角矩形 23"/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400"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圆角矩形 24"/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11" name="矩形 10"/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52" name="圆角矩形 3"/>
          <p:cNvSpPr/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2053" name="图片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b="1" kern="1200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1865" b="1" kern="1200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/>
          <p:cNvGrpSpPr/>
          <p:nvPr userDrawn="1"/>
        </p:nvGrpSpPr>
        <p:grpSpPr bwMode="auto">
          <a:xfrm>
            <a:off x="2592918" y="2423584"/>
            <a:ext cx="6864349" cy="1049867"/>
            <a:chOff x="1944836" y="1767215"/>
            <a:chExt cx="5147444" cy="787423"/>
          </a:xfrm>
        </p:grpSpPr>
        <p:pic>
          <p:nvPicPr>
            <p:cNvPr id="4099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接连接符 8"/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9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9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None/>
        <a:defRPr b="1" kern="1200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1865" b="1" kern="1200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9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9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None/>
        <a:defRPr b="1" kern="1200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1865" b="1" kern="1200">
          <a:solidFill>
            <a:schemeClr val="tx1"/>
          </a:solidFill>
          <a:latin typeface="黑体" panose="02010600030101010101" pitchFamily="49" charset="-122"/>
          <a:ea typeface="黑体" panose="0201060003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63.png"/><Relationship Id="rId2" Type="http://schemas.openxmlformats.org/officeDocument/2006/relationships/image" Target="../media/image62.wmf"/><Relationship Id="rId1" Type="http://schemas.openxmlformats.org/officeDocument/2006/relationships/oleObject" Target="../embeddings/oleObject1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数据透视表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会员存量、增量分析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518795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每月存量，增量是最基本的指标，通过会员数量考察会员运营情况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用到的数据：会员信息查询</a:t>
            </a:r>
            <a:r>
              <a:rPr lang="en-US" altLang="zh-CN" dirty="0"/>
              <a:t>.</a:t>
            </a:r>
            <a:r>
              <a:rPr lang="en-US" altLang="zh-CN" dirty="0" err="1"/>
              <a:t>xlsx</a:t>
            </a:r>
            <a:endParaRPr lang="en-US" altLang="zh-CN" dirty="0"/>
          </a:p>
          <a:p>
            <a:r>
              <a:rPr lang="en-US" altLang="zh-CN" dirty="0"/>
              <a:t>#</a:t>
            </a:r>
            <a:r>
              <a:rPr lang="zh-CN" altLang="en-US" dirty="0"/>
              <a:t> 加载数据</a:t>
            </a:r>
            <a:endParaRPr lang="en-US" altLang="zh-CN" dirty="0"/>
          </a:p>
          <a:p>
            <a:r>
              <a:rPr lang="en-US" altLang="zh-CN" dirty="0"/>
              <a:t>import pandas as </a:t>
            </a:r>
            <a:r>
              <a:rPr lang="en-US" altLang="zh-CN" dirty="0" err="1"/>
              <a:t>pd</a:t>
            </a:r>
            <a:endParaRPr lang="en-US" altLang="zh-CN" dirty="0"/>
          </a:p>
          <a:p>
            <a:r>
              <a:rPr lang="en-US" altLang="zh-CN" dirty="0" err="1"/>
              <a:t>custom_info</a:t>
            </a:r>
            <a:r>
              <a:rPr lang="en-US" altLang="zh-CN" dirty="0"/>
              <a:t>=</a:t>
            </a:r>
            <a:r>
              <a:rPr lang="en-US" altLang="zh-CN" dirty="0" err="1"/>
              <a:t>pd.read_excel</a:t>
            </a:r>
            <a:r>
              <a:rPr lang="en-US" altLang="zh-CN" dirty="0"/>
              <a:t>('data/</a:t>
            </a:r>
            <a:r>
              <a:rPr lang="zh-CN" altLang="en-US" dirty="0"/>
              <a:t>会员信息查询</a:t>
            </a:r>
            <a:r>
              <a:rPr lang="en-US" altLang="zh-CN" dirty="0"/>
              <a:t>.</a:t>
            </a:r>
            <a:r>
              <a:rPr lang="en-US" altLang="zh-CN" dirty="0" err="1"/>
              <a:t>xlsx</a:t>
            </a:r>
            <a:r>
              <a:rPr lang="en-US" altLang="zh-CN" dirty="0"/>
              <a:t>')</a:t>
            </a:r>
            <a:endParaRPr lang="en-US" altLang="zh-CN" dirty="0"/>
          </a:p>
          <a:p>
            <a:r>
              <a:rPr lang="en-US" altLang="zh-CN" dirty="0" err="1"/>
              <a:t>custom_info.info</a:t>
            </a:r>
            <a:r>
              <a:rPr lang="en-US" altLang="zh-CN" dirty="0"/>
              <a:t>()</a:t>
            </a:r>
            <a:endParaRPr lang="en-US" altLang="zh-CN" dirty="0"/>
          </a:p>
          <a:p>
            <a:r>
              <a:rPr lang="en-US" altLang="zh-CN" dirty="0"/>
              <a:t>#</a:t>
            </a:r>
            <a:r>
              <a:rPr lang="zh-CN" altLang="en-US" dirty="0"/>
              <a:t> 会员信息查询</a:t>
            </a:r>
            <a:endParaRPr lang="zh-CN" altLang="en-US" dirty="0"/>
          </a:p>
          <a:p>
            <a:r>
              <a:rPr lang="en-US" altLang="zh-CN" dirty="0" err="1"/>
              <a:t>custom_info.head</a:t>
            </a:r>
            <a:r>
              <a:rPr lang="en-US" altLang="zh-CN" dirty="0"/>
              <a:t>()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20560" y="1118870"/>
            <a:ext cx="4654550" cy="26104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715" y="3729355"/>
            <a:ext cx="5831205" cy="30460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会员存量、增量分析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492252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需要按月统计注册的会员数量</a:t>
            </a:r>
            <a:endParaRPr lang="en-US" altLang="zh-CN" dirty="0"/>
          </a:p>
          <a:p>
            <a:r>
              <a:rPr lang="zh-CN" altLang="en-US" dirty="0"/>
              <a:t>注册时间原始数据需要处理成年</a:t>
            </a:r>
            <a:r>
              <a:rPr lang="en-US" altLang="zh-CN" dirty="0"/>
              <a:t>-</a:t>
            </a:r>
            <a:r>
              <a:rPr lang="zh-CN" altLang="en-US" dirty="0"/>
              <a:t>月的形式</a:t>
            </a:r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给会员信息表 添加年月列</a:t>
            </a:r>
            <a:endParaRPr lang="zh-CN" altLang="en-US" dirty="0"/>
          </a:p>
          <a:p>
            <a:r>
              <a:rPr lang="en-GB" altLang="zh-CN" dirty="0"/>
              <a:t>from datetime import datetime</a:t>
            </a:r>
            <a:endParaRPr lang="en-GB" altLang="zh-CN" dirty="0"/>
          </a:p>
          <a:p>
            <a:r>
              <a:rPr lang="en-GB" altLang="zh-CN" dirty="0" err="1"/>
              <a:t>custom_info.loc</a:t>
            </a:r>
            <a:r>
              <a:rPr lang="en-GB" altLang="zh-CN" dirty="0"/>
              <a:t>[:,'</a:t>
            </a:r>
            <a:r>
              <a:rPr lang="zh-CN" altLang="en-US" dirty="0"/>
              <a:t>注册年月</a:t>
            </a:r>
            <a:r>
              <a:rPr lang="en-US" altLang="zh-CN" dirty="0"/>
              <a:t>'] = </a:t>
            </a:r>
            <a:r>
              <a:rPr lang="en-GB" altLang="zh-CN" dirty="0" err="1"/>
              <a:t>custom_info</a:t>
            </a:r>
            <a:r>
              <a:rPr lang="en-GB" altLang="zh-CN" dirty="0"/>
              <a:t>['</a:t>
            </a:r>
            <a:r>
              <a:rPr lang="zh-CN" altLang="en-US" dirty="0"/>
              <a:t>注册时间</a:t>
            </a:r>
            <a:r>
              <a:rPr lang="en-US" altLang="zh-CN" dirty="0"/>
              <a:t>'].</a:t>
            </a:r>
            <a:r>
              <a:rPr lang="en-GB" altLang="zh-CN" dirty="0"/>
              <a:t>apply(lambda x : </a:t>
            </a:r>
            <a:r>
              <a:rPr lang="en-GB" altLang="zh-CN" dirty="0" err="1"/>
              <a:t>x.strftime</a:t>
            </a:r>
            <a:r>
              <a:rPr lang="en-GB" altLang="zh-CN" dirty="0"/>
              <a:t>('%Y-%m'))</a:t>
            </a:r>
            <a:endParaRPr lang="en-GB" altLang="zh-CN" dirty="0"/>
          </a:p>
          <a:p>
            <a:r>
              <a:rPr lang="en-GB" altLang="zh-CN" dirty="0" err="1"/>
              <a:t>custom_info</a:t>
            </a:r>
            <a:r>
              <a:rPr lang="en-GB" altLang="zh-CN" dirty="0"/>
              <a:t>[['</a:t>
            </a:r>
            <a:r>
              <a:rPr lang="zh-CN" altLang="en-US" dirty="0"/>
              <a:t>会员卡号</a:t>
            </a:r>
            <a:r>
              <a:rPr lang="en-US" altLang="zh-CN" dirty="0"/>
              <a:t>','</a:t>
            </a:r>
            <a:r>
              <a:rPr lang="zh-CN" altLang="en-US" dirty="0"/>
              <a:t>会员等级</a:t>
            </a:r>
            <a:r>
              <a:rPr lang="en-US" altLang="zh-CN" dirty="0"/>
              <a:t>','</a:t>
            </a:r>
            <a:r>
              <a:rPr lang="zh-CN" altLang="en-US" dirty="0"/>
              <a:t>会员来源</a:t>
            </a:r>
            <a:r>
              <a:rPr lang="en-US" altLang="zh-CN" dirty="0"/>
              <a:t>','</a:t>
            </a:r>
            <a:r>
              <a:rPr lang="zh-CN" altLang="en-US" dirty="0"/>
              <a:t>注册时间</a:t>
            </a:r>
            <a:r>
              <a:rPr lang="en-US" altLang="zh-CN" dirty="0"/>
              <a:t>','</a:t>
            </a:r>
            <a:r>
              <a:rPr lang="zh-CN" altLang="en-US" dirty="0"/>
              <a:t>注册年月</a:t>
            </a:r>
            <a:r>
              <a:rPr lang="en-US" altLang="zh-CN" dirty="0"/>
              <a:t>']].</a:t>
            </a:r>
            <a:r>
              <a:rPr lang="en-GB" altLang="zh-CN" dirty="0"/>
              <a:t>head()</a:t>
            </a:r>
            <a:endParaRPr lang="en-GB" altLang="zh-CN" dirty="0"/>
          </a:p>
          <a:p>
            <a:r>
              <a:rPr lang="en-GB" altLang="zh-CN" dirty="0" err="1"/>
              <a:t>month_count</a:t>
            </a:r>
            <a:r>
              <a:rPr lang="en-GB" altLang="zh-CN" dirty="0"/>
              <a:t> = </a:t>
            </a:r>
            <a:r>
              <a:rPr lang="en-GB" altLang="zh-CN" dirty="0" err="1"/>
              <a:t>custom_info.groupby</a:t>
            </a:r>
            <a:r>
              <a:rPr lang="en-GB" altLang="zh-CN" dirty="0"/>
              <a:t>('</a:t>
            </a:r>
            <a:r>
              <a:rPr lang="zh-CN" altLang="en-US" dirty="0"/>
              <a:t>注册年月</a:t>
            </a:r>
            <a:r>
              <a:rPr lang="en-US" altLang="zh-CN" dirty="0"/>
              <a:t>')[['</a:t>
            </a:r>
            <a:r>
              <a:rPr lang="zh-CN" altLang="en-US" dirty="0"/>
              <a:t>会员卡号</a:t>
            </a:r>
            <a:r>
              <a:rPr lang="en-US" altLang="zh-CN" dirty="0"/>
              <a:t>']].</a:t>
            </a:r>
            <a:r>
              <a:rPr lang="en-GB" altLang="zh-CN" dirty="0"/>
              <a:t>count()</a:t>
            </a:r>
            <a:endParaRPr lang="en-GB" altLang="zh-CN" dirty="0"/>
          </a:p>
          <a:p>
            <a:r>
              <a:rPr lang="en-GB" altLang="zh-CN" dirty="0" err="1"/>
              <a:t>month_count.columns</a:t>
            </a:r>
            <a:r>
              <a:rPr lang="en-GB" altLang="zh-CN" dirty="0"/>
              <a:t> = ['</a:t>
            </a:r>
            <a:r>
              <a:rPr lang="zh-CN" altLang="en-US" dirty="0"/>
              <a:t>月增量</a:t>
            </a:r>
            <a:r>
              <a:rPr lang="en-US" altLang="zh-CN" dirty="0"/>
              <a:t>']</a:t>
            </a:r>
            <a:endParaRPr lang="en-US" altLang="zh-CN" dirty="0"/>
          </a:p>
          <a:p>
            <a:r>
              <a:rPr lang="en-GB" altLang="zh-CN" dirty="0" err="1"/>
              <a:t>month_count.head</a:t>
            </a:r>
            <a:r>
              <a:rPr lang="en-GB" altLang="zh-CN" dirty="0"/>
              <a:t>()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0755" y="1036955"/>
            <a:ext cx="5711190" cy="23120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645" y="4663440"/>
            <a:ext cx="6800850" cy="19945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会员存量、增量分析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494093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用数据透视表实现相同功能：</a:t>
            </a:r>
            <a:r>
              <a:rPr lang="en-GB" altLang="zh-CN" dirty="0" err="1"/>
              <a:t>dataframe.pivot_table</a:t>
            </a:r>
            <a:r>
              <a:rPr lang="en-GB" altLang="zh-CN" dirty="0"/>
              <a:t>()</a:t>
            </a:r>
            <a:endParaRPr lang="en-GB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altLang="zh-CN" dirty="0"/>
              <a:t>index</a:t>
            </a:r>
            <a:r>
              <a:rPr lang="zh-CN" altLang="en-GB" dirty="0"/>
              <a:t>：</a:t>
            </a:r>
            <a:r>
              <a:rPr lang="zh-CN" altLang="en-US" dirty="0"/>
              <a:t>行索引，传入原始数据的列名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altLang="zh-CN" dirty="0"/>
              <a:t>columns</a:t>
            </a:r>
            <a:r>
              <a:rPr lang="zh-CN" altLang="en-GB" dirty="0"/>
              <a:t>：</a:t>
            </a:r>
            <a:r>
              <a:rPr lang="zh-CN" altLang="en-US" dirty="0"/>
              <a:t>列索引，传入原始数据的列名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altLang="zh-CN" dirty="0"/>
              <a:t>values: </a:t>
            </a:r>
            <a:r>
              <a:rPr lang="zh-CN" altLang="en-US" dirty="0"/>
              <a:t>要做聚合操作的列名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altLang="zh-CN" dirty="0" err="1"/>
              <a:t>aggfunc</a:t>
            </a:r>
            <a:r>
              <a:rPr lang="zh-CN" altLang="en-GB" dirty="0"/>
              <a:t>：</a:t>
            </a:r>
            <a:r>
              <a:rPr lang="zh-CN" altLang="en-US" dirty="0"/>
              <a:t>聚合函数</a:t>
            </a:r>
            <a:endParaRPr lang="en-US" altLang="zh-CN" dirty="0"/>
          </a:p>
          <a:p>
            <a:r>
              <a:rPr lang="en-GB" altLang="zh-CN" dirty="0" err="1"/>
              <a:t>custom_info.pivot_table</a:t>
            </a:r>
            <a:r>
              <a:rPr lang="en-GB" altLang="zh-CN" dirty="0"/>
              <a:t>(index = '</a:t>
            </a:r>
            <a:r>
              <a:rPr lang="zh-CN" altLang="en-US" dirty="0"/>
              <a:t>注册年月</a:t>
            </a:r>
            <a:r>
              <a:rPr lang="en-US" altLang="zh-CN" dirty="0"/>
              <a:t>',</a:t>
            </a:r>
            <a:r>
              <a:rPr lang="en-GB" altLang="zh-CN" dirty="0"/>
              <a:t>values = '</a:t>
            </a:r>
            <a:r>
              <a:rPr lang="zh-CN" altLang="en-US" dirty="0"/>
              <a:t>会员卡号</a:t>
            </a:r>
            <a:r>
              <a:rPr lang="en-US" altLang="zh-CN" dirty="0"/>
              <a:t>',</a:t>
            </a:r>
            <a:r>
              <a:rPr lang="en-GB" altLang="zh-CN" dirty="0" err="1"/>
              <a:t>aggfunc</a:t>
            </a:r>
            <a:r>
              <a:rPr lang="en-GB" altLang="zh-CN" dirty="0"/>
              <a:t> = 'count’)</a:t>
            </a:r>
            <a:endParaRPr lang="en-GB" altLang="zh-CN" dirty="0"/>
          </a:p>
          <a:p>
            <a:r>
              <a:rPr lang="zh-CN" altLang="en-US" dirty="0"/>
              <a:t>计算存量 </a:t>
            </a:r>
            <a:r>
              <a:rPr lang="en-US" altLang="zh-CN" dirty="0" err="1"/>
              <a:t>cumsum</a:t>
            </a:r>
            <a:r>
              <a:rPr lang="en-US" altLang="zh-CN" dirty="0"/>
              <a:t> </a:t>
            </a:r>
            <a:r>
              <a:rPr lang="zh-CN" altLang="en-US" dirty="0"/>
              <a:t>对某一列 做累积求和 </a:t>
            </a:r>
            <a:r>
              <a:rPr lang="en-US" altLang="zh-CN" dirty="0"/>
              <a:t>1 1+2 1+2+3 1+2+3+4 ...</a:t>
            </a:r>
            <a:endParaRPr lang="en-US" altLang="zh-CN" dirty="0"/>
          </a:p>
          <a:p>
            <a:r>
              <a:rPr lang="en-US" altLang="zh-CN" dirty="0"/>
              <a:t>#</a:t>
            </a:r>
            <a:r>
              <a:rPr lang="zh-CN" altLang="en-US" dirty="0"/>
              <a:t>通过</a:t>
            </a:r>
            <a:r>
              <a:rPr lang="en-GB" altLang="zh-CN" dirty="0" err="1"/>
              <a:t>cumsum</a:t>
            </a:r>
            <a:r>
              <a:rPr lang="en-GB" altLang="zh-CN" dirty="0"/>
              <a:t> </a:t>
            </a:r>
            <a:r>
              <a:rPr lang="zh-CN" altLang="en-US" dirty="0"/>
              <a:t>对月增量做累积求和</a:t>
            </a:r>
            <a:endParaRPr lang="zh-CN" altLang="en-US" dirty="0"/>
          </a:p>
          <a:p>
            <a:r>
              <a:rPr lang="en-GB" altLang="zh-CN" dirty="0" err="1"/>
              <a:t>month_count.loc</a:t>
            </a:r>
            <a:r>
              <a:rPr lang="en-GB" altLang="zh-CN" dirty="0"/>
              <a:t>[:,'</a:t>
            </a:r>
            <a:r>
              <a:rPr lang="zh-CN" altLang="en-US" dirty="0"/>
              <a:t>存量</a:t>
            </a:r>
            <a:r>
              <a:rPr lang="en-US" altLang="zh-CN" dirty="0"/>
              <a:t>'] = </a:t>
            </a:r>
            <a:r>
              <a:rPr lang="en-GB" altLang="zh-CN" dirty="0" err="1"/>
              <a:t>month_count</a:t>
            </a:r>
            <a:r>
              <a:rPr lang="en-GB" altLang="zh-CN" dirty="0"/>
              <a:t>['</a:t>
            </a:r>
            <a:r>
              <a:rPr lang="zh-CN" altLang="en-US" dirty="0"/>
              <a:t>月增量</a:t>
            </a:r>
            <a:r>
              <a:rPr lang="en-US" altLang="zh-CN" dirty="0"/>
              <a:t>'].</a:t>
            </a:r>
            <a:r>
              <a:rPr lang="en-GB" altLang="zh-CN" dirty="0" err="1"/>
              <a:t>cumsum</a:t>
            </a:r>
            <a:r>
              <a:rPr lang="en-GB" altLang="zh-CN" dirty="0"/>
              <a:t>()</a:t>
            </a:r>
            <a:endParaRPr lang="en-GB" altLang="zh-CN" dirty="0"/>
          </a:p>
          <a:p>
            <a:r>
              <a:rPr lang="en-GB" altLang="zh-CN" dirty="0" err="1"/>
              <a:t>month_count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GB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1245" y="1288415"/>
            <a:ext cx="5504815" cy="2457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440" y="4283075"/>
            <a:ext cx="5190490" cy="23152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会员存量、增量分析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470217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可视化，需要去除第一个月数据</a:t>
            </a:r>
            <a:endParaRPr lang="en-US" altLang="zh-CN" dirty="0"/>
          </a:p>
          <a:p>
            <a:r>
              <a:rPr lang="zh-CN" altLang="en-US" dirty="0"/>
              <a:t>第一个月数据是之前所有会员数量的累积</a:t>
            </a:r>
            <a:r>
              <a:rPr lang="en-US" altLang="zh-CN" dirty="0"/>
              <a:t>(</a:t>
            </a:r>
            <a:r>
              <a:rPr lang="zh-CN" altLang="en-US" dirty="0"/>
              <a:t>数据质量问题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GB" altLang="zh-CN" dirty="0" err="1">
                <a:sym typeface="+mn-ea"/>
              </a:rPr>
              <a:t>month_count</a:t>
            </a:r>
            <a:r>
              <a:rPr lang="en-GB" altLang="zh-CN" dirty="0">
                <a:sym typeface="+mn-ea"/>
              </a:rPr>
              <a:t>=</a:t>
            </a:r>
            <a:r>
              <a:rPr lang="en-GB" altLang="zh-CN" dirty="0" err="1">
                <a:sym typeface="+mn-ea"/>
              </a:rPr>
              <a:t>month_count</a:t>
            </a:r>
            <a:r>
              <a:rPr lang="en-GB" altLang="zh-CN" dirty="0">
                <a:sym typeface="+mn-ea"/>
              </a:rPr>
              <a:t>[1:]</a:t>
            </a:r>
            <a:endParaRPr lang="zh-CN" altLang="en-US" dirty="0"/>
          </a:p>
          <a:p>
            <a:endParaRPr lang="en-US" altLang="zh-CN" dirty="0"/>
          </a:p>
          <a:p>
            <a:r>
              <a:rPr lang="en-GB" altLang="zh-CN" dirty="0"/>
              <a:t>#Pandas</a:t>
            </a:r>
            <a:r>
              <a:rPr lang="zh-CN" altLang="en-US" dirty="0"/>
              <a:t>版本</a:t>
            </a:r>
            <a:r>
              <a:rPr lang="en-US" altLang="zh-CN" dirty="0"/>
              <a:t>&gt;1.1</a:t>
            </a:r>
            <a:endParaRPr lang="en-US" altLang="zh-CN" dirty="0"/>
          </a:p>
          <a:p>
            <a:r>
              <a:rPr lang="en-GB" altLang="zh-CN" dirty="0"/>
              <a:t>import </a:t>
            </a:r>
            <a:r>
              <a:rPr lang="en-GB" altLang="zh-CN" dirty="0" err="1"/>
              <a:t>matplotlib.pyplot</a:t>
            </a:r>
            <a:r>
              <a:rPr lang="en-GB" altLang="zh-CN" dirty="0"/>
              <a:t> as </a:t>
            </a:r>
            <a:r>
              <a:rPr lang="en-GB" altLang="zh-CN" dirty="0" err="1"/>
              <a:t>plt</a:t>
            </a:r>
            <a:endParaRPr lang="en-GB" altLang="zh-CN" dirty="0"/>
          </a:p>
          <a:p>
            <a:r>
              <a:rPr lang="en-GB" altLang="zh-CN" dirty="0" err="1"/>
              <a:t>month_count</a:t>
            </a:r>
            <a:r>
              <a:rPr lang="en-GB" altLang="zh-CN" dirty="0"/>
              <a:t>['</a:t>
            </a:r>
            <a:r>
              <a:rPr lang="zh-CN" altLang="en-US" dirty="0"/>
              <a:t>月增量</a:t>
            </a:r>
            <a:r>
              <a:rPr lang="en-US" altLang="zh-CN" dirty="0"/>
              <a:t>'].</a:t>
            </a:r>
            <a:r>
              <a:rPr lang="en-GB" altLang="zh-CN" dirty="0"/>
              <a:t>plot(</a:t>
            </a:r>
            <a:r>
              <a:rPr lang="en-GB" altLang="zh-CN" dirty="0" err="1"/>
              <a:t>figsize</a:t>
            </a:r>
            <a:r>
              <a:rPr lang="en-GB" altLang="zh-CN" dirty="0"/>
              <a:t> = (20,8),color='red',</a:t>
            </a:r>
            <a:r>
              <a:rPr lang="en-GB" altLang="zh-CN" dirty="0" err="1"/>
              <a:t>secondary_y</a:t>
            </a:r>
            <a:r>
              <a:rPr lang="en-GB" altLang="zh-CN" dirty="0"/>
              <a:t> = True)</a:t>
            </a:r>
            <a:endParaRPr lang="en-GB" altLang="zh-CN" dirty="0"/>
          </a:p>
          <a:p>
            <a:r>
              <a:rPr lang="en-GB" altLang="zh-CN" dirty="0" err="1"/>
              <a:t>month_count</a:t>
            </a:r>
            <a:r>
              <a:rPr lang="en-GB" altLang="zh-CN" dirty="0"/>
              <a:t>['</a:t>
            </a:r>
            <a:r>
              <a:rPr lang="zh-CN" altLang="en-US" dirty="0"/>
              <a:t>存量</a:t>
            </a:r>
            <a:r>
              <a:rPr lang="en-US" altLang="zh-CN" dirty="0"/>
              <a:t>'].</a:t>
            </a:r>
            <a:r>
              <a:rPr lang="en-GB" altLang="zh-CN" dirty="0" err="1"/>
              <a:t>plot.bar</a:t>
            </a:r>
            <a:r>
              <a:rPr lang="en-GB" altLang="zh-CN" dirty="0"/>
              <a:t>(</a:t>
            </a:r>
            <a:r>
              <a:rPr lang="en-GB" altLang="zh-CN" dirty="0" err="1"/>
              <a:t>figsize</a:t>
            </a:r>
            <a:r>
              <a:rPr lang="en-GB" altLang="zh-CN" dirty="0"/>
              <a:t> = (20,8),color='gray',</a:t>
            </a:r>
            <a:r>
              <a:rPr lang="en-GB" altLang="zh-CN" dirty="0" err="1"/>
              <a:t>xlabel</a:t>
            </a:r>
            <a:r>
              <a:rPr lang="en-GB" altLang="zh-CN" dirty="0"/>
              <a:t> = '</a:t>
            </a:r>
            <a:r>
              <a:rPr lang="zh-CN" altLang="en-US" dirty="0"/>
              <a:t>年月</a:t>
            </a:r>
            <a:r>
              <a:rPr lang="en-US" altLang="zh-CN" dirty="0"/>
              <a:t>',</a:t>
            </a:r>
            <a:r>
              <a:rPr lang="en-GB" altLang="zh-CN" dirty="0"/>
              <a:t>legend = </a:t>
            </a:r>
            <a:r>
              <a:rPr lang="en-GB" altLang="zh-CN" dirty="0" err="1"/>
              <a:t>True,ylabel</a:t>
            </a:r>
            <a:r>
              <a:rPr lang="en-GB" altLang="zh-CN" dirty="0"/>
              <a:t> = '</a:t>
            </a:r>
            <a:r>
              <a:rPr lang="zh-CN" altLang="en-US" dirty="0"/>
              <a:t>存量</a:t>
            </a:r>
            <a:r>
              <a:rPr lang="en-US" altLang="zh-CN" dirty="0"/>
              <a:t>')</a:t>
            </a:r>
            <a:endParaRPr lang="en-US" altLang="zh-CN" dirty="0"/>
          </a:p>
          <a:p>
            <a:r>
              <a:rPr lang="en-GB" altLang="zh-CN" dirty="0" err="1"/>
              <a:t>plt.title</a:t>
            </a:r>
            <a:r>
              <a:rPr lang="en-GB" altLang="zh-CN" dirty="0"/>
              <a:t>("</a:t>
            </a:r>
            <a:r>
              <a:rPr lang="zh-CN" altLang="en-US" dirty="0"/>
              <a:t>会员存量增量分析</a:t>
            </a:r>
            <a:r>
              <a:rPr lang="en-US" altLang="zh-CN" dirty="0"/>
              <a:t>",</a:t>
            </a:r>
            <a:r>
              <a:rPr lang="en-GB" altLang="zh-CN" dirty="0" err="1"/>
              <a:t>fontsize</a:t>
            </a:r>
            <a:r>
              <a:rPr lang="en-GB" altLang="zh-CN" dirty="0"/>
              <a:t>=20)</a:t>
            </a:r>
            <a:endParaRPr lang="en-GB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8670" y="939165"/>
            <a:ext cx="6165850" cy="31572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增量等级分布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会员增量存量不能真实反映会员运营的质量，需要对会员的增量存量数据做进一步拆解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从哪些维度来拆解？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从指标构成来拆解：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0" dirty="0"/>
              <a:t>会员 </a:t>
            </a:r>
            <a:r>
              <a:rPr lang="en-US" altLang="zh-CN" b="0" dirty="0"/>
              <a:t>= </a:t>
            </a:r>
            <a:r>
              <a:rPr lang="zh-CN" altLang="en-US" b="0" dirty="0"/>
              <a:t>白银会员</a:t>
            </a:r>
            <a:r>
              <a:rPr lang="en-US" altLang="zh-CN" b="0" dirty="0"/>
              <a:t>+</a:t>
            </a:r>
            <a:r>
              <a:rPr lang="zh-CN" altLang="en-US" b="0" dirty="0"/>
              <a:t>黄金会员</a:t>
            </a:r>
            <a:r>
              <a:rPr lang="en-US" altLang="zh-CN" b="0" dirty="0"/>
              <a:t>+</a:t>
            </a:r>
            <a:r>
              <a:rPr lang="zh-CN" altLang="en-US" b="0" dirty="0"/>
              <a:t>铂金会员</a:t>
            </a:r>
            <a:r>
              <a:rPr lang="en-US" altLang="zh-CN" b="0" dirty="0"/>
              <a:t>+</a:t>
            </a:r>
            <a:r>
              <a:rPr lang="zh-CN" altLang="en-US" b="0" dirty="0"/>
              <a:t>钻石会员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从业务流程来拆解：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0" dirty="0"/>
              <a:t>当前案例，业务分线上、线下，又可以进一步拆解：按大区，按门店</a:t>
            </a:r>
            <a:endParaRPr lang="zh-CN" altLang="en-US" b="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增量等级分布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会员等级分布分析的目的和要分析的指标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会员按照等级拆解分为：</a:t>
            </a:r>
            <a:endParaRPr lang="zh-CN" altLang="en-US" b="0" dirty="0"/>
          </a:p>
          <a:p>
            <a:r>
              <a:rPr lang="zh-CN" altLang="en-US" b="0" dirty="0"/>
              <a:t>① 白银</a:t>
            </a:r>
            <a:r>
              <a:rPr lang="en-US" altLang="zh-CN" b="0" dirty="0"/>
              <a:t>: </a:t>
            </a:r>
            <a:r>
              <a:rPr lang="zh-CN" altLang="en-US" b="0" dirty="0"/>
              <a:t>注册</a:t>
            </a:r>
            <a:r>
              <a:rPr lang="en-US" altLang="zh-CN" b="0" dirty="0"/>
              <a:t>(0)</a:t>
            </a:r>
            <a:endParaRPr lang="en-US" altLang="zh-CN" b="0" dirty="0"/>
          </a:p>
          <a:p>
            <a:r>
              <a:rPr lang="en-US" altLang="zh-CN" b="0" dirty="0"/>
              <a:t>② </a:t>
            </a:r>
            <a:r>
              <a:rPr lang="zh-CN" altLang="en-US" b="0" dirty="0"/>
              <a:t>黄金</a:t>
            </a:r>
            <a:r>
              <a:rPr lang="en-US" altLang="zh-CN" b="0" dirty="0"/>
              <a:t>: </a:t>
            </a:r>
            <a:r>
              <a:rPr lang="zh-CN" altLang="en-US" b="0" dirty="0"/>
              <a:t>下单</a:t>
            </a:r>
            <a:r>
              <a:rPr lang="en-US" altLang="zh-CN" b="0" dirty="0"/>
              <a:t>(1~3888)</a:t>
            </a:r>
            <a:endParaRPr lang="en-US" altLang="zh-CN" b="0" dirty="0"/>
          </a:p>
          <a:p>
            <a:r>
              <a:rPr lang="en-US" altLang="zh-CN" b="0" dirty="0"/>
              <a:t>③ </a:t>
            </a:r>
            <a:r>
              <a:rPr lang="zh-CN" altLang="en-US" b="0" dirty="0"/>
              <a:t>铂金</a:t>
            </a:r>
            <a:r>
              <a:rPr lang="en-US" altLang="zh-CN" b="0" dirty="0"/>
              <a:t>: 3888~6888</a:t>
            </a:r>
            <a:endParaRPr lang="en-US" altLang="zh-CN" b="0" dirty="0"/>
          </a:p>
          <a:p>
            <a:r>
              <a:rPr lang="en-US" altLang="zh-CN" b="0" dirty="0"/>
              <a:t>④ </a:t>
            </a:r>
            <a:r>
              <a:rPr lang="zh-CN" altLang="en-US" b="0" dirty="0"/>
              <a:t>钻石</a:t>
            </a:r>
            <a:r>
              <a:rPr lang="en-US" altLang="zh-CN" b="0" dirty="0"/>
              <a:t>: 6888</a:t>
            </a:r>
            <a:r>
              <a:rPr lang="zh-CN" altLang="en-US" b="0" dirty="0"/>
              <a:t>以上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由于会员等级跟消费金额挂钩，所以会员等级分布分析可以说明会员的质量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zh-CN" altLang="en-US" b="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增量等级分布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498094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通过</a:t>
            </a:r>
            <a:r>
              <a:rPr lang="en-US" altLang="zh-CN" dirty="0" err="1"/>
              <a:t>groupby</a:t>
            </a:r>
            <a:r>
              <a:rPr lang="zh-CN" altLang="en-US" dirty="0"/>
              <a:t>实现，注册年月，会员等级，按这两个字段分组，对任意字段计数</a:t>
            </a:r>
            <a:endParaRPr lang="zh-CN" altLang="en-US" dirty="0"/>
          </a:p>
          <a:p>
            <a:r>
              <a:rPr lang="en-GB" altLang="zh-CN" dirty="0" err="1"/>
              <a:t>month_degree_count</a:t>
            </a:r>
            <a:r>
              <a:rPr lang="en-GB" altLang="zh-CN" dirty="0"/>
              <a:t> =</a:t>
            </a:r>
            <a:r>
              <a:rPr lang="en-GB" altLang="zh-CN" dirty="0" err="1"/>
              <a:t>custom_info.groupby</a:t>
            </a:r>
            <a:r>
              <a:rPr lang="en-GB" altLang="zh-CN" dirty="0"/>
              <a:t>(['</a:t>
            </a:r>
            <a:r>
              <a:rPr lang="zh-CN" altLang="en-US" dirty="0"/>
              <a:t>注册年月</a:t>
            </a:r>
            <a:r>
              <a:rPr lang="en-US" altLang="zh-CN" dirty="0"/>
              <a:t>','</a:t>
            </a:r>
            <a:r>
              <a:rPr lang="zh-CN" altLang="en-US" dirty="0"/>
              <a:t>会员等级</a:t>
            </a:r>
            <a:r>
              <a:rPr lang="en-US" altLang="zh-CN" dirty="0"/>
              <a:t>'])[['</a:t>
            </a:r>
            <a:r>
              <a:rPr lang="zh-CN" altLang="en-US" dirty="0"/>
              <a:t>会员卡号</a:t>
            </a:r>
            <a:r>
              <a:rPr lang="en-US" altLang="zh-CN" dirty="0"/>
              <a:t>']].</a:t>
            </a:r>
            <a:r>
              <a:rPr lang="en-GB" altLang="zh-CN" dirty="0"/>
              <a:t>count()</a:t>
            </a:r>
            <a:endParaRPr lang="en-GB" altLang="zh-CN" dirty="0"/>
          </a:p>
          <a:p>
            <a:r>
              <a:rPr lang="en-GB" altLang="zh-CN" dirty="0" err="1"/>
              <a:t>month_degree_count</a:t>
            </a:r>
            <a:endParaRPr lang="en-GB" altLang="zh-CN" dirty="0"/>
          </a:p>
          <a:p>
            <a:pPr>
              <a:buFont typeface="Wingdings" panose="05000000000000000000" pitchFamily="2" charset="2"/>
            </a:pPr>
            <a:endParaRPr lang="zh-CN" altLang="en-US" b="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5535" y="2971800"/>
            <a:ext cx="6699250" cy="36512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增量等级分布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50927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分组之后得到的是</a:t>
            </a:r>
            <a:r>
              <a:rPr lang="en-GB" altLang="zh-CN" dirty="0" err="1"/>
              <a:t>multiIndex</a:t>
            </a:r>
            <a:r>
              <a:rPr lang="zh-CN" altLang="en-US" dirty="0"/>
              <a:t>类型的索引，将</a:t>
            </a:r>
            <a:r>
              <a:rPr lang="en-GB" altLang="zh-CN" dirty="0" err="1"/>
              <a:t>multiIndex</a:t>
            </a:r>
            <a:r>
              <a:rPr lang="zh-CN" altLang="en-US" dirty="0"/>
              <a:t>索引变成普通索引</a:t>
            </a:r>
            <a:endParaRPr lang="zh-CN" altLang="en-US" dirty="0"/>
          </a:p>
          <a:p>
            <a:r>
              <a:rPr lang="en-GB" altLang="zh-CN" dirty="0"/>
              <a:t>#</a:t>
            </a:r>
            <a:r>
              <a:rPr lang="zh-CN" altLang="en-GB" dirty="0"/>
              <a:t>使用</a:t>
            </a:r>
            <a:r>
              <a:rPr lang="en-GB" altLang="zh-CN" dirty="0" err="1"/>
              <a:t>reset_index</a:t>
            </a:r>
            <a:r>
              <a:rPr lang="en-GB" altLang="zh-CN" dirty="0"/>
              <a:t>()</a:t>
            </a:r>
            <a:endParaRPr lang="en-GB" altLang="zh-CN" dirty="0"/>
          </a:p>
          <a:p>
            <a:r>
              <a:rPr lang="en-GB" altLang="zh-CN" dirty="0" err="1"/>
              <a:t>month_degree_count.reset_index</a:t>
            </a:r>
            <a:r>
              <a:rPr lang="en-GB" altLang="zh-CN" dirty="0"/>
              <a:t>()</a:t>
            </a:r>
            <a:endParaRPr lang="en-GB" altLang="zh-CN" dirty="0"/>
          </a:p>
          <a:p>
            <a:r>
              <a:rPr lang="en-GB" altLang="zh-CN" dirty="0"/>
              <a:t>#</a:t>
            </a:r>
            <a:r>
              <a:rPr lang="zh-CN" altLang="en-GB" dirty="0"/>
              <a:t>使用</a:t>
            </a:r>
            <a:r>
              <a:rPr lang="en-GB" altLang="zh-CN" dirty="0"/>
              <a:t>unstack()</a:t>
            </a:r>
            <a:endParaRPr lang="en-GB" altLang="zh-CN" dirty="0"/>
          </a:p>
          <a:p>
            <a:r>
              <a:rPr lang="en-GB" altLang="zh-CN" dirty="0" err="1"/>
              <a:t>month_degree_count.unstack</a:t>
            </a:r>
            <a:r>
              <a:rPr lang="en-GB" altLang="zh-CN" dirty="0"/>
              <a:t>()</a:t>
            </a:r>
            <a:endParaRPr lang="zh-CN" altLang="en-US" b="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5875" y="2200275"/>
            <a:ext cx="5563235" cy="2457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0" y="3875405"/>
            <a:ext cx="5516245" cy="27622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增量等级分布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49745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使用透视表实现</a:t>
            </a:r>
            <a:endParaRPr lang="en-US" altLang="zh-CN" dirty="0"/>
          </a:p>
          <a:p>
            <a:r>
              <a:rPr lang="en-GB" altLang="zh-CN" dirty="0" err="1"/>
              <a:t>member_rating</a:t>
            </a:r>
            <a:r>
              <a:rPr lang="en-GB" altLang="zh-CN" dirty="0"/>
              <a:t> = </a:t>
            </a:r>
            <a:r>
              <a:rPr lang="en-GB" altLang="zh-CN" dirty="0" err="1"/>
              <a:t>custom_info.pivot_table</a:t>
            </a:r>
            <a:r>
              <a:rPr lang="en-GB" altLang="zh-CN" dirty="0"/>
              <a:t>(index = '</a:t>
            </a:r>
            <a:r>
              <a:rPr lang="zh-CN" altLang="en-US" dirty="0"/>
              <a:t>注册年月</a:t>
            </a:r>
            <a:r>
              <a:rPr lang="en-US" altLang="zh-CN" dirty="0"/>
              <a:t>',</a:t>
            </a:r>
            <a:r>
              <a:rPr lang="en-GB" altLang="zh-CN" dirty="0"/>
              <a:t>columns='</a:t>
            </a:r>
            <a:r>
              <a:rPr lang="zh-CN" altLang="en-US" dirty="0"/>
              <a:t>会员等级</a:t>
            </a:r>
            <a:r>
              <a:rPr lang="en-US" altLang="zh-CN" dirty="0"/>
              <a:t>',</a:t>
            </a:r>
            <a:r>
              <a:rPr lang="en-GB" altLang="zh-CN" dirty="0"/>
              <a:t>values='</a:t>
            </a:r>
            <a:r>
              <a:rPr lang="zh-CN" altLang="en-US" dirty="0"/>
              <a:t>会员卡号</a:t>
            </a:r>
            <a:r>
              <a:rPr lang="en-US" altLang="zh-CN" dirty="0"/>
              <a:t>',</a:t>
            </a:r>
            <a:r>
              <a:rPr lang="en-GB" altLang="zh-CN" dirty="0" err="1"/>
              <a:t>aggfunc</a:t>
            </a:r>
            <a:r>
              <a:rPr lang="en-GB" altLang="zh-CN" dirty="0"/>
              <a:t> = 'count')</a:t>
            </a:r>
            <a:endParaRPr lang="en-GB" altLang="zh-CN" dirty="0"/>
          </a:p>
          <a:p>
            <a:r>
              <a:rPr lang="en-GB" altLang="zh-CN" dirty="0" err="1"/>
              <a:t>member_rating</a:t>
            </a:r>
            <a:endParaRPr lang="en-GB" altLang="zh-CN" dirty="0"/>
          </a:p>
          <a:p>
            <a:r>
              <a:rPr lang="en-US" altLang="zh-CN" dirty="0"/>
              <a:t>#</a:t>
            </a:r>
            <a:r>
              <a:rPr lang="zh-CN" altLang="en-US" dirty="0"/>
              <a:t>去掉首月数据</a:t>
            </a:r>
            <a:endParaRPr lang="zh-CN" altLang="en-US" dirty="0"/>
          </a:p>
          <a:p>
            <a:r>
              <a:rPr lang="en-GB" altLang="zh-CN" dirty="0" err="1"/>
              <a:t>member_rating</a:t>
            </a:r>
            <a:r>
              <a:rPr lang="en-GB" altLang="zh-CN" dirty="0"/>
              <a:t>=</a:t>
            </a:r>
            <a:r>
              <a:rPr lang="en-GB" altLang="zh-CN" dirty="0" err="1"/>
              <a:t>member_rating</a:t>
            </a:r>
            <a:r>
              <a:rPr lang="en-GB" altLang="zh-CN" dirty="0"/>
              <a:t>[1:]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325" y="4126865"/>
            <a:ext cx="669925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增量等级分布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GB" altLang="zh-CN" dirty="0"/>
              <a:t>pandas</a:t>
            </a:r>
            <a:r>
              <a:rPr lang="zh-CN" altLang="en-US" dirty="0"/>
              <a:t>绘制图表</a:t>
            </a:r>
            <a:endParaRPr lang="en-US" altLang="zh-CN" dirty="0"/>
          </a:p>
          <a:p>
            <a:r>
              <a:rPr lang="en-GB" altLang="zh-CN" dirty="0"/>
              <a:t>fig, ax1 = </a:t>
            </a:r>
            <a:r>
              <a:rPr lang="en-GB" altLang="zh-CN" dirty="0" err="1"/>
              <a:t>plt.subplots</a:t>
            </a:r>
            <a:r>
              <a:rPr lang="en-GB" altLang="zh-CN" dirty="0"/>
              <a:t>(</a:t>
            </a:r>
            <a:r>
              <a:rPr lang="en-GB" altLang="zh-CN" dirty="0" err="1"/>
              <a:t>figsize</a:t>
            </a:r>
            <a:r>
              <a:rPr lang="en-GB" altLang="zh-CN" dirty="0"/>
              <a:t>=(20,8),dpi=100)#</a:t>
            </a:r>
            <a:r>
              <a:rPr lang="zh-CN" altLang="en-US" dirty="0"/>
              <a:t>构建坐标系</a:t>
            </a:r>
            <a:endParaRPr lang="zh-CN" altLang="en-US" dirty="0"/>
          </a:p>
          <a:p>
            <a:r>
              <a:rPr lang="en-GB" altLang="zh-CN" dirty="0"/>
              <a:t>ax2 = ax1.twinx()#</a:t>
            </a:r>
            <a:r>
              <a:rPr lang="zh-CN" altLang="en-US" dirty="0"/>
              <a:t>构建双胞胎坐标系</a:t>
            </a:r>
            <a:endParaRPr lang="zh-CN" altLang="en-US" dirty="0"/>
          </a:p>
          <a:p>
            <a:r>
              <a:rPr lang="en-GB" altLang="zh-CN" dirty="0" err="1"/>
              <a:t>member_rating</a:t>
            </a:r>
            <a:r>
              <a:rPr lang="en-GB" altLang="zh-CN" dirty="0"/>
              <a:t>[['</a:t>
            </a:r>
            <a:r>
              <a:rPr lang="zh-CN" altLang="en-US" dirty="0"/>
              <a:t>白银会员</a:t>
            </a:r>
            <a:r>
              <a:rPr lang="en-US" altLang="zh-CN" dirty="0"/>
              <a:t>','</a:t>
            </a:r>
            <a:r>
              <a:rPr lang="zh-CN" altLang="en-US" dirty="0"/>
              <a:t>黄金会员</a:t>
            </a:r>
            <a:r>
              <a:rPr lang="en-US" altLang="zh-CN" dirty="0"/>
              <a:t>']].</a:t>
            </a:r>
            <a:r>
              <a:rPr lang="en-GB" altLang="zh-CN" dirty="0" err="1"/>
              <a:t>plot.bar</a:t>
            </a:r>
            <a:r>
              <a:rPr lang="en-GB" altLang="zh-CN" dirty="0"/>
              <a:t>(ax = ax1,rot=0,grid = </a:t>
            </a:r>
            <a:r>
              <a:rPr lang="en-GB" altLang="zh-CN" dirty="0" err="1"/>
              <a:t>True,xlabel</a:t>
            </a:r>
            <a:r>
              <a:rPr lang="en-GB" altLang="zh-CN" dirty="0"/>
              <a:t>='</a:t>
            </a:r>
            <a:r>
              <a:rPr lang="zh-CN" altLang="en-US" dirty="0"/>
              <a:t>年月</a:t>
            </a:r>
            <a:r>
              <a:rPr lang="en-US" altLang="zh-CN" dirty="0"/>
              <a:t>',</a:t>
            </a:r>
            <a:r>
              <a:rPr lang="en-GB" altLang="zh-CN" dirty="0" err="1"/>
              <a:t>ylabel</a:t>
            </a:r>
            <a:r>
              <a:rPr lang="en-GB" altLang="zh-CN" dirty="0"/>
              <a:t> = '</a:t>
            </a:r>
            <a:r>
              <a:rPr lang="zh-CN" altLang="en-US" dirty="0"/>
              <a:t>白银黄金</a:t>
            </a:r>
            <a:r>
              <a:rPr lang="en-US" altLang="zh-CN" dirty="0"/>
              <a:t>',</a:t>
            </a:r>
            <a:r>
              <a:rPr lang="en-GB" altLang="zh-CN" dirty="0"/>
              <a:t>legend=True)</a:t>
            </a:r>
            <a:endParaRPr lang="en-GB" altLang="zh-CN" dirty="0"/>
          </a:p>
          <a:p>
            <a:r>
              <a:rPr lang="en-GB" altLang="zh-CN" dirty="0" err="1"/>
              <a:t>member_rating</a:t>
            </a:r>
            <a:r>
              <a:rPr lang="en-GB" altLang="zh-CN" dirty="0"/>
              <a:t>[['</a:t>
            </a:r>
            <a:r>
              <a:rPr lang="zh-CN" altLang="en-US" dirty="0"/>
              <a:t>铂金会员</a:t>
            </a:r>
            <a:r>
              <a:rPr lang="en-US" altLang="zh-CN" dirty="0"/>
              <a:t>','</a:t>
            </a:r>
            <a:r>
              <a:rPr lang="zh-CN" altLang="en-US" dirty="0"/>
              <a:t>钻石会员</a:t>
            </a:r>
            <a:r>
              <a:rPr lang="en-US" altLang="zh-CN" dirty="0"/>
              <a:t>']].</a:t>
            </a:r>
            <a:r>
              <a:rPr lang="en-GB" altLang="zh-CN" dirty="0"/>
              <a:t>plot(ax = ax2,color = ['</a:t>
            </a:r>
            <a:r>
              <a:rPr lang="en-GB" altLang="zh-CN" dirty="0" err="1"/>
              <a:t>red','gray</a:t>
            </a:r>
            <a:r>
              <a:rPr lang="en-GB" altLang="zh-CN" dirty="0"/>
              <a:t>'],</a:t>
            </a:r>
            <a:r>
              <a:rPr lang="en-GB" altLang="zh-CN" dirty="0" err="1"/>
              <a:t>ylabel</a:t>
            </a:r>
            <a:r>
              <a:rPr lang="en-GB" altLang="zh-CN" dirty="0"/>
              <a:t>='</a:t>
            </a:r>
            <a:r>
              <a:rPr lang="zh-CN" altLang="en-US" dirty="0"/>
              <a:t>铂金钻石</a:t>
            </a:r>
            <a:r>
              <a:rPr lang="en-US" altLang="zh-CN" dirty="0"/>
              <a:t>')</a:t>
            </a:r>
            <a:endParaRPr lang="en-US" altLang="zh-CN" dirty="0"/>
          </a:p>
          <a:p>
            <a:r>
              <a:rPr lang="en-GB" altLang="zh-CN" dirty="0"/>
              <a:t>ax2.legend(</a:t>
            </a:r>
            <a:r>
              <a:rPr lang="en-GB" altLang="zh-CN" dirty="0" err="1"/>
              <a:t>loc</a:t>
            </a:r>
            <a:r>
              <a:rPr lang="en-GB" altLang="zh-CN" dirty="0"/>
              <a:t>='upper left')</a:t>
            </a:r>
            <a:endParaRPr lang="en-GB" altLang="zh-CN" dirty="0"/>
          </a:p>
          <a:p>
            <a:r>
              <a:rPr lang="en-GB" altLang="zh-CN" dirty="0" err="1"/>
              <a:t>plt.title</a:t>
            </a:r>
            <a:r>
              <a:rPr lang="en-GB" altLang="zh-CN" dirty="0"/>
              <a:t>("</a:t>
            </a:r>
            <a:r>
              <a:rPr lang="zh-CN" altLang="en-US" dirty="0"/>
              <a:t>会员增量等级分布</a:t>
            </a:r>
            <a:r>
              <a:rPr lang="en-US" altLang="zh-CN" dirty="0"/>
              <a:t>",</a:t>
            </a:r>
            <a:r>
              <a:rPr lang="en-GB" altLang="zh-CN" dirty="0" err="1"/>
              <a:t>fontsize</a:t>
            </a:r>
            <a:r>
              <a:rPr lang="en-GB" altLang="zh-CN" dirty="0"/>
              <a:t>=20)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00" y="4128770"/>
            <a:ext cx="6648450" cy="25520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知道什么是透视表</a:t>
            </a:r>
            <a:endParaRPr lang="zh-CN" altLang="en-US" dirty="0"/>
          </a:p>
          <a:p>
            <a:r>
              <a:rPr lang="zh-CN" altLang="en-US" dirty="0"/>
              <a:t>掌握</a:t>
            </a:r>
            <a:r>
              <a:rPr lang="en-GB" altLang="zh-CN" dirty="0"/>
              <a:t>Pandas</a:t>
            </a:r>
            <a:r>
              <a:rPr lang="zh-CN" altLang="en-US" dirty="0"/>
              <a:t>透视表（</a:t>
            </a:r>
            <a:r>
              <a:rPr lang="en-GB" altLang="zh-CN" dirty="0" err="1"/>
              <a:t>pivot_table</a:t>
            </a:r>
            <a:r>
              <a:rPr lang="zh-CN" altLang="en-GB" dirty="0"/>
              <a:t>）</a:t>
            </a:r>
            <a:r>
              <a:rPr lang="zh-CN" altLang="en-US" dirty="0"/>
              <a:t>的使用方法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增量等级占比分析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505587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增量等级占比分析，查看增量会员的消费情况</a:t>
            </a:r>
            <a:endParaRPr lang="zh-CN" altLang="en-US" dirty="0"/>
          </a:p>
          <a:p>
            <a:r>
              <a:rPr lang="en-US" altLang="zh-CN" dirty="0"/>
              <a:t>#</a:t>
            </a:r>
            <a:r>
              <a:rPr lang="zh-CN" altLang="en-US" dirty="0"/>
              <a:t>按行求和</a:t>
            </a:r>
            <a:endParaRPr lang="zh-CN" altLang="en-US" dirty="0"/>
          </a:p>
          <a:p>
            <a:r>
              <a:rPr lang="en-GB" altLang="zh-CN" dirty="0" err="1"/>
              <a:t>member_rating.loc</a:t>
            </a:r>
            <a:r>
              <a:rPr lang="en-GB" altLang="zh-CN" dirty="0"/>
              <a:t>[:,'</a:t>
            </a:r>
            <a:r>
              <a:rPr lang="zh-CN" altLang="en-US" dirty="0"/>
              <a:t>总计</a:t>
            </a:r>
            <a:r>
              <a:rPr lang="en-US" altLang="zh-CN" dirty="0"/>
              <a:t>'] = </a:t>
            </a:r>
            <a:r>
              <a:rPr lang="en-GB" altLang="zh-CN" dirty="0" err="1"/>
              <a:t>member_rating.sum</a:t>
            </a:r>
            <a:r>
              <a:rPr lang="en-GB" altLang="zh-CN" dirty="0"/>
              <a:t>(axis = 'columns')</a:t>
            </a:r>
            <a:endParaRPr lang="en-GB" altLang="zh-CN" dirty="0"/>
          </a:p>
          <a:p>
            <a:r>
              <a:rPr lang="en-GB" altLang="zh-CN" dirty="0"/>
              <a:t>#</a:t>
            </a:r>
            <a:r>
              <a:rPr lang="zh-CN" altLang="en-US" dirty="0"/>
              <a:t>计算白银和黄金会员等级占比 铂金钻石会员数量太少暂不计算</a:t>
            </a:r>
            <a:endParaRPr lang="zh-CN" altLang="en-US" dirty="0"/>
          </a:p>
          <a:p>
            <a:r>
              <a:rPr lang="en-GB" altLang="zh-CN" dirty="0" err="1"/>
              <a:t>member_rating.loc</a:t>
            </a:r>
            <a:r>
              <a:rPr lang="en-GB" altLang="zh-CN" dirty="0"/>
              <a:t>[:,'</a:t>
            </a:r>
            <a:r>
              <a:rPr lang="zh-CN" altLang="en-US" dirty="0"/>
              <a:t>白银会员占比</a:t>
            </a:r>
            <a:r>
              <a:rPr lang="en-US" altLang="zh-CN" dirty="0"/>
              <a:t>'] = </a:t>
            </a:r>
            <a:r>
              <a:rPr lang="en-GB" altLang="zh-CN" dirty="0" err="1"/>
              <a:t>member_rating</a:t>
            </a:r>
            <a:r>
              <a:rPr lang="en-GB" altLang="zh-CN" dirty="0"/>
              <a:t>['</a:t>
            </a:r>
            <a:r>
              <a:rPr lang="zh-CN" altLang="en-US" dirty="0"/>
              <a:t>白银会员</a:t>
            </a:r>
            <a:r>
              <a:rPr lang="en-US" altLang="zh-CN" dirty="0"/>
              <a:t>'].</a:t>
            </a:r>
            <a:r>
              <a:rPr lang="en-GB" altLang="zh-CN" dirty="0"/>
              <a:t>div(</a:t>
            </a:r>
            <a:r>
              <a:rPr lang="en-GB" altLang="zh-CN" dirty="0" err="1"/>
              <a:t>member_rating</a:t>
            </a:r>
            <a:r>
              <a:rPr lang="en-GB" altLang="zh-CN" dirty="0"/>
              <a:t>['</a:t>
            </a:r>
            <a:r>
              <a:rPr lang="zh-CN" altLang="en-US" dirty="0"/>
              <a:t>总计</a:t>
            </a:r>
            <a:r>
              <a:rPr lang="en-US" altLang="zh-CN" dirty="0"/>
              <a:t>'])</a:t>
            </a:r>
            <a:endParaRPr lang="en-US" altLang="zh-CN" dirty="0"/>
          </a:p>
          <a:p>
            <a:r>
              <a:rPr lang="en-GB" altLang="zh-CN" dirty="0" err="1"/>
              <a:t>member_rating.loc</a:t>
            </a:r>
            <a:r>
              <a:rPr lang="en-GB" altLang="zh-CN" dirty="0"/>
              <a:t>[:,'</a:t>
            </a:r>
            <a:r>
              <a:rPr lang="zh-CN" altLang="en-US" dirty="0"/>
              <a:t>黄金会员占比</a:t>
            </a:r>
            <a:r>
              <a:rPr lang="en-US" altLang="zh-CN" dirty="0"/>
              <a:t>'] = </a:t>
            </a:r>
            <a:r>
              <a:rPr lang="en-GB" altLang="zh-CN" dirty="0" err="1"/>
              <a:t>member_rating</a:t>
            </a:r>
            <a:r>
              <a:rPr lang="en-GB" altLang="zh-CN" dirty="0"/>
              <a:t>['</a:t>
            </a:r>
            <a:r>
              <a:rPr lang="zh-CN" altLang="en-US" dirty="0"/>
              <a:t>黄金会员</a:t>
            </a:r>
            <a:r>
              <a:rPr lang="en-US" altLang="zh-CN" dirty="0"/>
              <a:t>'].</a:t>
            </a:r>
            <a:r>
              <a:rPr lang="en-GB" altLang="zh-CN" dirty="0"/>
              <a:t>div(</a:t>
            </a:r>
            <a:r>
              <a:rPr lang="en-GB" altLang="zh-CN" dirty="0" err="1"/>
              <a:t>member_rating</a:t>
            </a:r>
            <a:r>
              <a:rPr lang="en-GB" altLang="zh-CN" dirty="0"/>
              <a:t>['</a:t>
            </a:r>
            <a:r>
              <a:rPr lang="zh-CN" altLang="en-US" dirty="0"/>
              <a:t>总计</a:t>
            </a:r>
            <a:r>
              <a:rPr lang="en-US" altLang="zh-CN" dirty="0"/>
              <a:t>'])</a:t>
            </a:r>
            <a:endParaRPr lang="en-US" altLang="zh-CN" dirty="0"/>
          </a:p>
          <a:p>
            <a:r>
              <a:rPr lang="en-GB" altLang="zh-CN" dirty="0" err="1"/>
              <a:t>member_rating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6660" y="4264025"/>
            <a:ext cx="6661150" cy="23882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增量等级占比分析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49764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绘图</a:t>
            </a:r>
            <a:endParaRPr lang="zh-CN" altLang="en-US" dirty="0"/>
          </a:p>
          <a:p>
            <a:r>
              <a:rPr lang="en-GB" altLang="zh-CN" dirty="0" err="1"/>
              <a:t>member_rating</a:t>
            </a:r>
            <a:r>
              <a:rPr lang="en-GB" altLang="zh-CN" dirty="0"/>
              <a:t>[['</a:t>
            </a:r>
            <a:r>
              <a:rPr lang="zh-CN" altLang="en-US" dirty="0"/>
              <a:t>白银会员占比</a:t>
            </a:r>
            <a:r>
              <a:rPr lang="en-US" altLang="zh-CN" dirty="0"/>
              <a:t>','</a:t>
            </a:r>
            <a:r>
              <a:rPr lang="zh-CN" altLang="en-US" dirty="0"/>
              <a:t>黄金会员占比</a:t>
            </a:r>
            <a:r>
              <a:rPr lang="en-US" altLang="zh-CN" dirty="0"/>
              <a:t>']].</a:t>
            </a:r>
            <a:r>
              <a:rPr lang="en-GB" altLang="zh-CN" dirty="0"/>
              <a:t>plot(color=['</a:t>
            </a:r>
            <a:r>
              <a:rPr lang="en-GB" altLang="zh-CN" dirty="0" err="1"/>
              <a:t>r','g</a:t>
            </a:r>
            <a:r>
              <a:rPr lang="en-GB" altLang="zh-CN" dirty="0"/>
              <a:t>'],</a:t>
            </a:r>
            <a:r>
              <a:rPr lang="en-GB" altLang="zh-CN" dirty="0" err="1"/>
              <a:t>ylabel</a:t>
            </a:r>
            <a:r>
              <a:rPr lang="en-GB" altLang="zh-CN" dirty="0"/>
              <a:t>='</a:t>
            </a:r>
            <a:r>
              <a:rPr lang="zh-CN" altLang="en-US" dirty="0"/>
              <a:t>占比</a:t>
            </a:r>
            <a:r>
              <a:rPr lang="en-US" altLang="zh-CN" dirty="0"/>
              <a:t>',</a:t>
            </a:r>
            <a:r>
              <a:rPr lang="en-GB" altLang="zh-CN" dirty="0" err="1"/>
              <a:t>figsize</a:t>
            </a:r>
            <a:r>
              <a:rPr lang="en-GB" altLang="zh-CN" dirty="0"/>
              <a:t>=(16,8),grid=True)</a:t>
            </a:r>
            <a:endParaRPr lang="en-GB" altLang="zh-CN" dirty="0"/>
          </a:p>
          <a:p>
            <a:r>
              <a:rPr lang="en-GB" altLang="zh-CN" dirty="0" err="1"/>
              <a:t>plt.title</a:t>
            </a:r>
            <a:r>
              <a:rPr lang="en-GB" altLang="zh-CN" dirty="0"/>
              <a:t>("</a:t>
            </a:r>
            <a:r>
              <a:rPr lang="zh-CN" altLang="en-US" dirty="0"/>
              <a:t>会员等级占比分析</a:t>
            </a:r>
            <a:r>
              <a:rPr lang="en-US" altLang="zh-CN" dirty="0"/>
              <a:t>",</a:t>
            </a:r>
            <a:r>
              <a:rPr lang="en-GB" altLang="zh-CN" dirty="0" err="1"/>
              <a:t>fontsize</a:t>
            </a:r>
            <a:r>
              <a:rPr lang="en-GB" altLang="zh-CN" dirty="0"/>
              <a:t>=20)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395" y="3375660"/>
            <a:ext cx="6775450" cy="32569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整体等级分布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503364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计算各个等级会员占整体的百分比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0" dirty="0"/>
              <a:t>思路：按照会员等级分组，计算每组的会员数量，用每组会员数量</a:t>
            </a:r>
            <a:r>
              <a:rPr lang="en-US" altLang="zh-CN" b="0" dirty="0"/>
              <a:t>/</a:t>
            </a:r>
            <a:r>
              <a:rPr lang="zh-CN" altLang="en-US" b="0" dirty="0"/>
              <a:t>全部会员数量</a:t>
            </a:r>
            <a:endParaRPr lang="en-US" altLang="zh-CN" b="0" dirty="0"/>
          </a:p>
          <a:p>
            <a:r>
              <a:rPr lang="en-US" altLang="zh-CN" dirty="0"/>
              <a:t>#</a:t>
            </a:r>
            <a:r>
              <a:rPr lang="zh-CN" altLang="en-US" dirty="0"/>
              <a:t>会员按等级分组</a:t>
            </a:r>
            <a:r>
              <a:rPr lang="en-GB" altLang="zh-CN" dirty="0" err="1"/>
              <a:t>groupby</a:t>
            </a:r>
            <a:r>
              <a:rPr lang="zh-CN" altLang="en-US" dirty="0"/>
              <a:t>实现</a:t>
            </a:r>
            <a:endParaRPr lang="zh-CN" altLang="en-US" dirty="0"/>
          </a:p>
          <a:p>
            <a:r>
              <a:rPr lang="en-GB" altLang="zh-CN" dirty="0"/>
              <a:t>ratio = </a:t>
            </a:r>
            <a:r>
              <a:rPr lang="en-GB" altLang="zh-CN" dirty="0" err="1"/>
              <a:t>custom_info.groupby</a:t>
            </a:r>
            <a:r>
              <a:rPr lang="en-GB" altLang="zh-CN" dirty="0"/>
              <a:t>('</a:t>
            </a:r>
            <a:r>
              <a:rPr lang="zh-CN" altLang="en-US" dirty="0"/>
              <a:t>会员等级</a:t>
            </a:r>
            <a:r>
              <a:rPr lang="en-US" altLang="zh-CN" dirty="0"/>
              <a:t>')[['</a:t>
            </a:r>
            <a:r>
              <a:rPr lang="zh-CN" altLang="en-US" dirty="0"/>
              <a:t>会员卡号</a:t>
            </a:r>
            <a:r>
              <a:rPr lang="en-US" altLang="zh-CN" dirty="0"/>
              <a:t>']].</a:t>
            </a:r>
            <a:r>
              <a:rPr lang="en-GB" altLang="zh-CN" dirty="0"/>
              <a:t>count()</a:t>
            </a:r>
            <a:endParaRPr lang="en-GB" altLang="zh-CN" dirty="0"/>
          </a:p>
          <a:p>
            <a:r>
              <a:rPr lang="en-GB" altLang="zh-CN" dirty="0"/>
              <a:t>#</a:t>
            </a:r>
            <a:r>
              <a:rPr lang="zh-CN" altLang="en-US" dirty="0"/>
              <a:t>另一种写法</a:t>
            </a:r>
            <a:endParaRPr lang="zh-CN" altLang="en-US" dirty="0"/>
          </a:p>
          <a:p>
            <a:r>
              <a:rPr lang="en-GB" altLang="zh-CN" dirty="0" err="1"/>
              <a:t>custom_info.groupby</a:t>
            </a:r>
            <a:r>
              <a:rPr lang="en-GB" altLang="zh-CN" dirty="0"/>
              <a:t>('</a:t>
            </a:r>
            <a:r>
              <a:rPr lang="zh-CN" altLang="en-US" dirty="0"/>
              <a:t>会员等级</a:t>
            </a:r>
            <a:r>
              <a:rPr lang="en-US" altLang="zh-CN" dirty="0"/>
              <a:t>').</a:t>
            </a:r>
            <a:r>
              <a:rPr lang="en-GB" altLang="zh-CN" dirty="0" err="1"/>
              <a:t>agg</a:t>
            </a:r>
            <a:r>
              <a:rPr lang="en-GB" altLang="zh-CN" dirty="0"/>
              <a:t>({'</a:t>
            </a:r>
            <a:r>
              <a:rPr lang="zh-CN" altLang="en-US" dirty="0"/>
              <a:t>会员卡号</a:t>
            </a:r>
            <a:r>
              <a:rPr lang="en-US" altLang="zh-CN" dirty="0"/>
              <a:t>':'</a:t>
            </a:r>
            <a:r>
              <a:rPr lang="en-GB" altLang="zh-CN" dirty="0"/>
              <a:t>count'})</a:t>
            </a:r>
            <a:endParaRPr lang="en-GB" altLang="zh-CN" dirty="0"/>
          </a:p>
          <a:p>
            <a:r>
              <a:rPr lang="en-GB" altLang="zh-CN" dirty="0"/>
              <a:t>#</a:t>
            </a:r>
            <a:r>
              <a:rPr lang="zh-CN" altLang="en-US" dirty="0"/>
              <a:t>会员按等级分组透视表实现</a:t>
            </a:r>
            <a:endParaRPr lang="zh-CN" altLang="en-US" dirty="0"/>
          </a:p>
          <a:p>
            <a:r>
              <a:rPr lang="en-GB" altLang="zh-CN" dirty="0"/>
              <a:t>ratio = </a:t>
            </a:r>
            <a:r>
              <a:rPr lang="en-GB" altLang="zh-CN" dirty="0" err="1"/>
              <a:t>custom_info.pivot_table</a:t>
            </a:r>
            <a:r>
              <a:rPr lang="en-GB" altLang="zh-CN" dirty="0"/>
              <a:t>(index = '</a:t>
            </a:r>
            <a:r>
              <a:rPr lang="zh-CN" altLang="en-US" dirty="0"/>
              <a:t>会员等级</a:t>
            </a:r>
            <a:r>
              <a:rPr lang="en-US" altLang="zh-CN" dirty="0"/>
              <a:t>',</a:t>
            </a:r>
            <a:r>
              <a:rPr lang="en-GB" altLang="zh-CN" dirty="0"/>
              <a:t>values = '</a:t>
            </a:r>
            <a:r>
              <a:rPr lang="zh-CN" altLang="en-US" dirty="0"/>
              <a:t>会员卡号</a:t>
            </a:r>
            <a:r>
              <a:rPr lang="en-US" altLang="zh-CN" dirty="0"/>
              <a:t>',</a:t>
            </a:r>
            <a:r>
              <a:rPr lang="en-GB" altLang="zh-CN" dirty="0" err="1"/>
              <a:t>aggfunc</a:t>
            </a:r>
            <a:r>
              <a:rPr lang="en-GB" altLang="zh-CN" dirty="0"/>
              <a:t> = 'count')</a:t>
            </a:r>
            <a:endParaRPr lang="zh-CN" altLang="en-US" b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1900" y="4994910"/>
            <a:ext cx="6711950" cy="16490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整体等级分布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494411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计算占比</a:t>
            </a:r>
            <a:endParaRPr lang="zh-CN" altLang="en-US" dirty="0"/>
          </a:p>
          <a:p>
            <a:r>
              <a:rPr lang="en-GB" altLang="zh-CN" dirty="0" err="1"/>
              <a:t>ratio.columns</a:t>
            </a:r>
            <a:r>
              <a:rPr lang="en-GB" altLang="zh-CN" dirty="0"/>
              <a:t>=['</a:t>
            </a:r>
            <a:r>
              <a:rPr lang="zh-CN" altLang="en-US" dirty="0"/>
              <a:t>会员数</a:t>
            </a:r>
            <a:r>
              <a:rPr lang="en-US" altLang="zh-CN" dirty="0"/>
              <a:t>']</a:t>
            </a:r>
            <a:endParaRPr lang="en-US" altLang="zh-CN" dirty="0"/>
          </a:p>
          <a:p>
            <a:r>
              <a:rPr lang="en-GB" altLang="zh-CN" dirty="0" err="1"/>
              <a:t>ratio.loc</a:t>
            </a:r>
            <a:r>
              <a:rPr lang="en-GB" altLang="zh-CN" dirty="0"/>
              <a:t>[:,'</a:t>
            </a:r>
            <a:r>
              <a:rPr lang="zh-CN" altLang="en-US" dirty="0"/>
              <a:t>占比</a:t>
            </a:r>
            <a:r>
              <a:rPr lang="en-US" altLang="zh-CN" dirty="0"/>
              <a:t>'] = </a:t>
            </a:r>
            <a:r>
              <a:rPr lang="en-GB" altLang="zh-CN" dirty="0"/>
              <a:t>ratio['</a:t>
            </a:r>
            <a:r>
              <a:rPr lang="zh-CN" altLang="en-US" dirty="0"/>
              <a:t>会员数</a:t>
            </a:r>
            <a:r>
              <a:rPr lang="en-US" altLang="zh-CN" dirty="0"/>
              <a:t>'].</a:t>
            </a:r>
            <a:r>
              <a:rPr lang="en-GB" altLang="zh-CN" dirty="0"/>
              <a:t>div(ratio['</a:t>
            </a:r>
            <a:r>
              <a:rPr lang="zh-CN" altLang="en-US" dirty="0"/>
              <a:t>会员数</a:t>
            </a:r>
            <a:r>
              <a:rPr lang="en-US" altLang="zh-CN" dirty="0"/>
              <a:t>'].</a:t>
            </a:r>
            <a:r>
              <a:rPr lang="en-GB" altLang="zh-CN" dirty="0"/>
              <a:t>sum())</a:t>
            </a:r>
            <a:endParaRPr lang="en-GB" altLang="zh-CN" dirty="0"/>
          </a:p>
          <a:p>
            <a:r>
              <a:rPr lang="en-GB" altLang="zh-CN" dirty="0"/>
              <a:t>ratio</a:t>
            </a:r>
            <a:endParaRPr lang="en-GB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报表可视化</a:t>
            </a:r>
            <a:endParaRPr lang="en-US" altLang="zh-CN" dirty="0"/>
          </a:p>
          <a:p>
            <a:r>
              <a:rPr lang="en-US" altLang="zh-CN" dirty="0"/>
              <a:t># </a:t>
            </a:r>
            <a:r>
              <a:rPr lang="en-US" altLang="zh-CN" dirty="0" err="1"/>
              <a:t>autopct</a:t>
            </a:r>
            <a:r>
              <a:rPr lang="en-US" altLang="zh-CN" dirty="0"/>
              <a:t> </a:t>
            </a:r>
            <a:r>
              <a:rPr lang="zh-CN" altLang="en-US" dirty="0"/>
              <a:t>显示数据标签，并指定保留小数位数</a:t>
            </a:r>
            <a:endParaRPr lang="zh-CN" altLang="en-US" dirty="0"/>
          </a:p>
          <a:p>
            <a:r>
              <a:rPr lang="en-US" altLang="zh-CN" dirty="0" err="1"/>
              <a:t>ratio.loc</a:t>
            </a:r>
            <a:r>
              <a:rPr lang="en-US" altLang="zh-CN" dirty="0"/>
              <a:t>[['</a:t>
            </a:r>
            <a:r>
              <a:rPr lang="zh-CN" altLang="en-US" dirty="0"/>
              <a:t>白银会员</a:t>
            </a:r>
            <a:r>
              <a:rPr lang="en-US" altLang="zh-CN" dirty="0"/>
              <a:t>','</a:t>
            </a:r>
            <a:r>
              <a:rPr lang="zh-CN" altLang="en-US" dirty="0"/>
              <a:t>钻石会员</a:t>
            </a:r>
            <a:r>
              <a:rPr lang="en-US" altLang="zh-CN" dirty="0"/>
              <a:t>','</a:t>
            </a:r>
            <a:r>
              <a:rPr lang="zh-CN" altLang="en-US" dirty="0"/>
              <a:t>黄金会员</a:t>
            </a:r>
            <a:r>
              <a:rPr lang="en-US" altLang="zh-CN" dirty="0"/>
              <a:t>','</a:t>
            </a:r>
            <a:r>
              <a:rPr lang="zh-CN" altLang="en-US" dirty="0"/>
              <a:t>铂金会员</a:t>
            </a:r>
            <a:r>
              <a:rPr lang="en-US" altLang="zh-CN" dirty="0"/>
              <a:t>'],'</a:t>
            </a:r>
            <a:r>
              <a:rPr lang="zh-CN" altLang="en-US" dirty="0"/>
              <a:t>占比</a:t>
            </a:r>
            <a:r>
              <a:rPr lang="en-US" altLang="zh-CN" dirty="0"/>
              <a:t>']\</a:t>
            </a:r>
            <a:endParaRPr lang="en-US" altLang="zh-CN" dirty="0"/>
          </a:p>
          <a:p>
            <a:r>
              <a:rPr lang="en-US" altLang="zh-CN" dirty="0"/>
              <a:t>.</a:t>
            </a:r>
            <a:r>
              <a:rPr lang="en-US" altLang="zh-CN" dirty="0" err="1"/>
              <a:t>plot.pie</a:t>
            </a:r>
            <a:r>
              <a:rPr lang="en-US" altLang="zh-CN" dirty="0"/>
              <a:t>(</a:t>
            </a:r>
            <a:r>
              <a:rPr lang="en-US" altLang="zh-CN" dirty="0" err="1"/>
              <a:t>figsize</a:t>
            </a:r>
            <a:r>
              <a:rPr lang="en-US" altLang="zh-CN" dirty="0"/>
              <a:t>=(16,8),</a:t>
            </a:r>
            <a:r>
              <a:rPr lang="en-US" altLang="zh-CN" dirty="0" err="1"/>
              <a:t>autopct</a:t>
            </a:r>
            <a:r>
              <a:rPr lang="en-US" altLang="zh-CN" dirty="0"/>
              <a:t>='%.2f%%',</a:t>
            </a:r>
            <a:r>
              <a:rPr lang="en-US" altLang="zh-CN" dirty="0" err="1"/>
              <a:t>fontsize</a:t>
            </a:r>
            <a:r>
              <a:rPr lang="en-US" altLang="zh-CN" dirty="0"/>
              <a:t>=16)</a:t>
            </a:r>
            <a:endParaRPr lang="zh-CN" altLang="en-US" dirty="0"/>
          </a:p>
          <a:p>
            <a:endParaRPr lang="zh-CN" altLang="en-US" b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0235" y="840105"/>
            <a:ext cx="6769100" cy="1742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5" y="2981325"/>
            <a:ext cx="4588510" cy="35293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线上线下增量分析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5092700"/>
          </a:xfrm>
        </p:spPr>
        <p:txBody>
          <a:bodyPr/>
          <a:lstStyle/>
          <a:p>
            <a:pPr marL="285750" indent="-285750" latinLnBrk="0">
              <a:buFont typeface="Wingdings" panose="05000000000000000000" pitchFamily="2" charset="2"/>
              <a:buChar char="u"/>
            </a:pPr>
            <a:r>
              <a:rPr lang="zh-CN" altLang="en-US" dirty="0"/>
              <a:t>从业务角度，将会员数据拆分成线上和线下，比较每月线上线下会员的运营情况</a:t>
            </a:r>
            <a:endParaRPr lang="zh-CN" altLang="en-US" dirty="0"/>
          </a:p>
          <a:p>
            <a:pPr marL="285750" indent="-285750" latinLnBrk="0">
              <a:buFont typeface="Wingdings" panose="05000000000000000000" pitchFamily="2" charset="2"/>
              <a:buChar char="u"/>
            </a:pPr>
            <a:r>
              <a:rPr lang="zh-CN" altLang="en-US" dirty="0"/>
              <a:t>将“</a:t>
            </a:r>
            <a:r>
              <a:rPr lang="zh-CN" altLang="en-US" b="1" dirty="0"/>
              <a:t>会员来源</a:t>
            </a:r>
            <a:r>
              <a:rPr lang="zh-CN" altLang="en-US" dirty="0"/>
              <a:t>”字段进行拆解，统计线上线下会员增量</a:t>
            </a:r>
            <a:endParaRPr lang="en-US" altLang="zh-CN" dirty="0"/>
          </a:p>
          <a:p>
            <a:pPr latinLnBrk="0"/>
            <a:r>
              <a:rPr lang="en-US" altLang="zh-CN" dirty="0"/>
              <a:t>#</a:t>
            </a:r>
            <a:r>
              <a:rPr lang="zh-CN" altLang="en-US" dirty="0"/>
              <a:t>按会员来源进行分组 使用</a:t>
            </a:r>
            <a:r>
              <a:rPr lang="en-GB" altLang="zh-CN" dirty="0" err="1"/>
              <a:t>groupby</a:t>
            </a:r>
            <a:r>
              <a:rPr lang="zh-CN" altLang="en-US" dirty="0"/>
              <a:t>实现</a:t>
            </a:r>
            <a:endParaRPr lang="zh-CN" altLang="en-US" dirty="0"/>
          </a:p>
          <a:p>
            <a:pPr latinLnBrk="0"/>
            <a:r>
              <a:rPr lang="en-GB" altLang="zh-CN" dirty="0" err="1"/>
              <a:t>from_data</a:t>
            </a:r>
            <a:r>
              <a:rPr lang="en-GB" altLang="zh-CN" dirty="0"/>
              <a:t> = </a:t>
            </a:r>
            <a:r>
              <a:rPr lang="en-GB" altLang="zh-CN" dirty="0" err="1"/>
              <a:t>custom_info.groupby</a:t>
            </a:r>
            <a:r>
              <a:rPr lang="en-GB" altLang="zh-CN" dirty="0"/>
              <a:t>(['</a:t>
            </a:r>
            <a:r>
              <a:rPr lang="zh-CN" altLang="en-US" dirty="0"/>
              <a:t>注册年月</a:t>
            </a:r>
            <a:r>
              <a:rPr lang="en-US" altLang="zh-CN" dirty="0"/>
              <a:t>','</a:t>
            </a:r>
            <a:r>
              <a:rPr lang="zh-CN" altLang="en-US" dirty="0"/>
              <a:t>会员来源</a:t>
            </a:r>
            <a:r>
              <a:rPr lang="en-US" altLang="zh-CN" dirty="0"/>
              <a:t>'])[['</a:t>
            </a:r>
            <a:r>
              <a:rPr lang="zh-CN" altLang="en-US" dirty="0"/>
              <a:t>会员卡号</a:t>
            </a:r>
            <a:r>
              <a:rPr lang="en-US" altLang="zh-CN" dirty="0"/>
              <a:t>']].</a:t>
            </a:r>
            <a:r>
              <a:rPr lang="en-GB" altLang="zh-CN" dirty="0"/>
              <a:t>count()</a:t>
            </a:r>
            <a:endParaRPr lang="en-GB" altLang="zh-CN" dirty="0"/>
          </a:p>
          <a:p>
            <a:pPr latinLnBrk="0"/>
            <a:r>
              <a:rPr lang="en-GB" altLang="zh-CN" dirty="0" err="1"/>
              <a:t>from_data</a:t>
            </a:r>
            <a:r>
              <a:rPr lang="en-GB" altLang="zh-CN" dirty="0"/>
              <a:t> = </a:t>
            </a:r>
            <a:r>
              <a:rPr lang="en-GB" altLang="zh-CN" dirty="0" err="1"/>
              <a:t>from_data.unstack</a:t>
            </a:r>
            <a:r>
              <a:rPr lang="en-GB" altLang="zh-CN" dirty="0"/>
              <a:t>()</a:t>
            </a:r>
            <a:endParaRPr lang="en-GB" altLang="zh-CN" dirty="0"/>
          </a:p>
          <a:p>
            <a:pPr latinLnBrk="0"/>
            <a:r>
              <a:rPr lang="en-GB" altLang="zh-CN" dirty="0" err="1"/>
              <a:t>from_data.columns</a:t>
            </a:r>
            <a:r>
              <a:rPr lang="en-GB" altLang="zh-CN" dirty="0"/>
              <a:t> = ['</a:t>
            </a:r>
            <a:r>
              <a:rPr lang="zh-CN" altLang="en-US" dirty="0"/>
              <a:t>电商入口</a:t>
            </a:r>
            <a:r>
              <a:rPr lang="en-US" altLang="zh-CN" dirty="0"/>
              <a:t>', '</a:t>
            </a:r>
            <a:r>
              <a:rPr lang="zh-CN" altLang="en-US" dirty="0"/>
              <a:t>线下扫码</a:t>
            </a:r>
            <a:r>
              <a:rPr lang="en-US" altLang="zh-CN" dirty="0"/>
              <a:t>']</a:t>
            </a:r>
            <a:endParaRPr lang="en-US" altLang="zh-CN" dirty="0"/>
          </a:p>
          <a:p>
            <a:pPr latinLnBrk="0"/>
            <a:r>
              <a:rPr lang="en-GB" altLang="zh-CN" dirty="0" err="1"/>
              <a:t>from_data</a:t>
            </a:r>
            <a:r>
              <a:rPr lang="en-GB" altLang="zh-CN" dirty="0"/>
              <a:t> = </a:t>
            </a:r>
            <a:r>
              <a:rPr lang="en-GB" altLang="zh-CN" dirty="0" err="1"/>
              <a:t>from_data</a:t>
            </a:r>
            <a:r>
              <a:rPr lang="en-GB" altLang="zh-CN" dirty="0"/>
              <a:t>[1:]</a:t>
            </a:r>
            <a:endParaRPr lang="en-GB" altLang="zh-CN" dirty="0"/>
          </a:p>
          <a:p>
            <a:pPr latinLnBrk="0"/>
            <a:r>
              <a:rPr lang="en-GB" altLang="zh-CN" dirty="0" err="1"/>
              <a:t>from_data</a:t>
            </a:r>
            <a:endParaRPr lang="zh-CN" altLang="en-US" dirty="0"/>
          </a:p>
          <a:p>
            <a:endParaRPr lang="zh-CN" altLang="en-US" b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1705" y="4217670"/>
            <a:ext cx="6699250" cy="24701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线上线下增量分析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504063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透视表实现</a:t>
            </a:r>
            <a:endParaRPr lang="zh-CN" altLang="en-US" dirty="0"/>
          </a:p>
          <a:p>
            <a:r>
              <a:rPr lang="en-GB" altLang="zh-CN" dirty="0" err="1"/>
              <a:t>custom_info.pivot_table</a:t>
            </a:r>
            <a:r>
              <a:rPr lang="en-GB" altLang="zh-CN" dirty="0"/>
              <a:t>(index = ['</a:t>
            </a:r>
            <a:r>
              <a:rPr lang="zh-CN" altLang="en-US" dirty="0"/>
              <a:t>注册年月</a:t>
            </a:r>
            <a:r>
              <a:rPr lang="en-US" altLang="zh-CN" dirty="0"/>
              <a:t>'],</a:t>
            </a:r>
            <a:r>
              <a:rPr lang="en-GB" altLang="zh-CN" dirty="0"/>
              <a:t>columns='</a:t>
            </a:r>
            <a:r>
              <a:rPr lang="zh-CN" altLang="en-US" dirty="0"/>
              <a:t>会员来源</a:t>
            </a:r>
            <a:r>
              <a:rPr lang="en-US" altLang="zh-CN" dirty="0"/>
              <a:t>',</a:t>
            </a:r>
            <a:r>
              <a:rPr lang="en-GB" altLang="zh-CN" dirty="0"/>
              <a:t>values ='</a:t>
            </a:r>
            <a:r>
              <a:rPr lang="zh-CN" altLang="en-US" dirty="0"/>
              <a:t>会员卡号</a:t>
            </a:r>
            <a:r>
              <a:rPr lang="en-US" altLang="zh-CN" dirty="0"/>
              <a:t>',</a:t>
            </a:r>
            <a:r>
              <a:rPr lang="en-GB" altLang="zh-CN" dirty="0" err="1"/>
              <a:t>aggfunc</a:t>
            </a:r>
            <a:r>
              <a:rPr lang="en-GB" altLang="zh-CN" dirty="0"/>
              <a:t> = 'count’)</a:t>
            </a:r>
            <a:endParaRPr lang="en-GB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可视化</a:t>
            </a:r>
            <a:endParaRPr lang="zh-CN" altLang="en-US" dirty="0"/>
          </a:p>
          <a:p>
            <a:r>
              <a:rPr lang="en-GB" altLang="zh-CN" dirty="0" err="1"/>
              <a:t>from_data.plot</a:t>
            </a:r>
            <a:r>
              <a:rPr lang="en-GB" altLang="zh-CN" dirty="0"/>
              <a:t>(</a:t>
            </a:r>
            <a:r>
              <a:rPr lang="en-GB" altLang="zh-CN" dirty="0" err="1"/>
              <a:t>figsize</a:t>
            </a:r>
            <a:r>
              <a:rPr lang="en-GB" altLang="zh-CN" dirty="0"/>
              <a:t>=(20,8),</a:t>
            </a:r>
            <a:r>
              <a:rPr lang="en-GB" altLang="zh-CN" dirty="0" err="1"/>
              <a:t>fontsize</a:t>
            </a:r>
            <a:r>
              <a:rPr lang="en-GB" altLang="zh-CN" dirty="0"/>
              <a:t>=16,grid=True)</a:t>
            </a:r>
            <a:endParaRPr lang="en-GB" altLang="zh-CN" dirty="0"/>
          </a:p>
          <a:p>
            <a:r>
              <a:rPr lang="en-GB" altLang="zh-CN" dirty="0" err="1"/>
              <a:t>plt.title</a:t>
            </a:r>
            <a:r>
              <a:rPr lang="en-GB" altLang="zh-CN" dirty="0"/>
              <a:t>("</a:t>
            </a:r>
            <a:r>
              <a:rPr lang="zh-CN" altLang="en-US" dirty="0"/>
              <a:t>电商与线下会员增量分析</a:t>
            </a:r>
            <a:r>
              <a:rPr lang="en-US" altLang="zh-CN" dirty="0"/>
              <a:t>",</a:t>
            </a:r>
            <a:r>
              <a:rPr lang="en-GB" altLang="zh-CN" dirty="0" err="1"/>
              <a:t>fontsize</a:t>
            </a:r>
            <a:r>
              <a:rPr lang="en-GB" altLang="zh-CN" dirty="0"/>
              <a:t>=18)</a:t>
            </a:r>
            <a:endParaRPr lang="zh-CN" altLang="en-US" b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870" y="3786505"/>
            <a:ext cx="6794500" cy="28892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地区店均会员数量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523176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会员信息查询表中，只有店铺信息，没有地区信息，需要从门店信息表中关联地区信息</a:t>
            </a:r>
            <a:endParaRPr lang="zh-CN" altLang="en-US" dirty="0"/>
          </a:p>
          <a:p>
            <a:r>
              <a:rPr lang="zh-CN" altLang="en-US" dirty="0"/>
              <a:t>查看门店信息表</a:t>
            </a:r>
            <a:endParaRPr lang="zh-CN" altLang="en-US" dirty="0"/>
          </a:p>
          <a:p>
            <a:r>
              <a:rPr lang="en-GB" altLang="zh-CN" dirty="0" err="1"/>
              <a:t>store_info</a:t>
            </a:r>
            <a:r>
              <a:rPr lang="en-GB" altLang="zh-CN" dirty="0"/>
              <a:t> = </a:t>
            </a:r>
            <a:r>
              <a:rPr lang="en-GB" altLang="zh-CN" dirty="0" err="1"/>
              <a:t>pd.read_excel</a:t>
            </a:r>
            <a:r>
              <a:rPr lang="en-GB" altLang="zh-CN" dirty="0"/>
              <a:t>('data/</a:t>
            </a:r>
            <a:r>
              <a:rPr lang="zh-CN" altLang="en-US" dirty="0"/>
              <a:t>门店信息表</a:t>
            </a:r>
            <a:r>
              <a:rPr lang="en-US" altLang="zh-CN" dirty="0"/>
              <a:t>.</a:t>
            </a:r>
            <a:r>
              <a:rPr lang="en-GB" altLang="zh-CN" dirty="0"/>
              <a:t>XLSX')</a:t>
            </a:r>
            <a:endParaRPr lang="en-GB" altLang="zh-CN" dirty="0"/>
          </a:p>
          <a:p>
            <a:r>
              <a:rPr lang="en-GB" altLang="zh-CN" dirty="0" err="1"/>
              <a:t>store_info</a:t>
            </a:r>
            <a:endParaRPr lang="en-GB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只需要用到门店信息表中的</a:t>
            </a:r>
            <a:r>
              <a:rPr lang="en-US" altLang="zh-CN" dirty="0"/>
              <a:t>[['</a:t>
            </a:r>
            <a:r>
              <a:rPr lang="zh-CN" altLang="en-US" dirty="0"/>
              <a:t>店铺代码</a:t>
            </a:r>
            <a:r>
              <a:rPr lang="en-US" altLang="zh-CN" dirty="0"/>
              <a:t>'</a:t>
            </a:r>
            <a:r>
              <a:rPr lang="zh-CN" altLang="en-US" dirty="0"/>
              <a:t>，</a:t>
            </a:r>
            <a:r>
              <a:rPr lang="en-US" altLang="zh-CN" dirty="0"/>
              <a:t>'</a:t>
            </a:r>
            <a:r>
              <a:rPr lang="zh-CN" altLang="en-US" dirty="0"/>
              <a:t>地区编码</a:t>
            </a:r>
            <a:r>
              <a:rPr lang="en-US" altLang="zh-CN" dirty="0"/>
              <a:t>']] </a:t>
            </a:r>
            <a:r>
              <a:rPr lang="zh-CN" altLang="en-US" dirty="0"/>
              <a:t>两列</a:t>
            </a:r>
            <a:endParaRPr lang="zh-CN" altLang="en-US" dirty="0"/>
          </a:p>
          <a:p>
            <a:r>
              <a:rPr lang="en-GB" altLang="zh-CN" dirty="0" err="1"/>
              <a:t>store_info</a:t>
            </a:r>
            <a:r>
              <a:rPr lang="en-GB" altLang="zh-CN" dirty="0"/>
              <a:t>[['</a:t>
            </a:r>
            <a:r>
              <a:rPr lang="zh-CN" altLang="en-US" dirty="0"/>
              <a:t>店铺代码</a:t>
            </a:r>
            <a:r>
              <a:rPr lang="en-US" altLang="zh-CN" dirty="0"/>
              <a:t>','</a:t>
            </a:r>
            <a:r>
              <a:rPr lang="zh-CN" altLang="en-US" dirty="0"/>
              <a:t>地区编码</a:t>
            </a:r>
            <a:r>
              <a:rPr lang="en-US" altLang="zh-CN" dirty="0"/>
              <a:t>']].</a:t>
            </a:r>
            <a:r>
              <a:rPr lang="en-GB" altLang="zh-CN" dirty="0"/>
              <a:t>head()</a:t>
            </a:r>
            <a:endParaRPr lang="en-GB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使用</a:t>
            </a:r>
            <a:r>
              <a:rPr lang="en-GB" altLang="zh-CN" dirty="0" err="1"/>
              <a:t>custom_info</a:t>
            </a:r>
            <a:r>
              <a:rPr lang="zh-CN" altLang="en-US" dirty="0"/>
              <a:t>与</a:t>
            </a:r>
            <a:r>
              <a:rPr lang="en-GB" altLang="zh-CN" dirty="0" err="1"/>
              <a:t>store_info</a:t>
            </a:r>
            <a:r>
              <a:rPr lang="en-GB" altLang="zh-CN" dirty="0"/>
              <a:t> </a:t>
            </a:r>
            <a:r>
              <a:rPr lang="zh-CN" altLang="en-US" dirty="0"/>
              <a:t>关联，将地区编码添加到</a:t>
            </a:r>
            <a:r>
              <a:rPr lang="en-GB" altLang="zh-CN" dirty="0" err="1"/>
              <a:t>custom_info</a:t>
            </a:r>
            <a:r>
              <a:rPr lang="zh-CN" altLang="en-US" dirty="0"/>
              <a:t>中</a:t>
            </a:r>
            <a:endParaRPr lang="zh-CN" altLang="en-US" dirty="0"/>
          </a:p>
          <a:p>
            <a:r>
              <a:rPr lang="en-GB" altLang="zh-CN" dirty="0"/>
              <a:t>custom_info1 = </a:t>
            </a:r>
            <a:r>
              <a:rPr lang="en-GB" altLang="zh-CN" dirty="0" err="1"/>
              <a:t>pd.merge</a:t>
            </a:r>
            <a:r>
              <a:rPr lang="en-GB" altLang="zh-CN" dirty="0"/>
              <a:t>(</a:t>
            </a:r>
            <a:r>
              <a:rPr lang="en-GB" altLang="zh-CN" dirty="0" err="1"/>
              <a:t>custom_info,store_info</a:t>
            </a:r>
            <a:r>
              <a:rPr lang="en-GB" altLang="zh-CN" dirty="0"/>
              <a:t>[['</a:t>
            </a:r>
            <a:r>
              <a:rPr lang="zh-CN" altLang="en-US" dirty="0"/>
              <a:t>店铺代码</a:t>
            </a:r>
            <a:r>
              <a:rPr lang="en-US" altLang="zh-CN" dirty="0"/>
              <a:t>','</a:t>
            </a:r>
            <a:r>
              <a:rPr lang="zh-CN" altLang="en-US" dirty="0"/>
              <a:t>地区编码</a:t>
            </a:r>
            <a:r>
              <a:rPr lang="en-US" altLang="zh-CN" dirty="0"/>
              <a:t>']],</a:t>
            </a:r>
            <a:r>
              <a:rPr lang="en-GB" altLang="zh-CN" dirty="0" err="1"/>
              <a:t>left_on</a:t>
            </a:r>
            <a:r>
              <a:rPr lang="en-GB" altLang="zh-CN" dirty="0"/>
              <a:t>='</a:t>
            </a:r>
            <a:r>
              <a:rPr lang="zh-CN" altLang="en-US" dirty="0"/>
              <a:t>所属店铺编码</a:t>
            </a:r>
            <a:r>
              <a:rPr lang="en-US" altLang="zh-CN" dirty="0"/>
              <a:t>',</a:t>
            </a:r>
            <a:r>
              <a:rPr lang="en-GB" altLang="zh-CN" dirty="0" err="1"/>
              <a:t>right_on</a:t>
            </a:r>
            <a:r>
              <a:rPr lang="en-GB" altLang="zh-CN" dirty="0"/>
              <a:t>='</a:t>
            </a:r>
            <a:r>
              <a:rPr lang="zh-CN" altLang="en-US" dirty="0"/>
              <a:t>店铺代码</a:t>
            </a:r>
            <a:r>
              <a:rPr lang="en-US" altLang="zh-CN" dirty="0"/>
              <a:t>')</a:t>
            </a:r>
            <a:endParaRPr lang="zh-CN" altLang="en-US" b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2480" y="5012055"/>
            <a:ext cx="6762750" cy="17856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地区店均会员数量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46125" y="1645920"/>
            <a:ext cx="10699115" cy="507174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统计不同地区的会员数量 注意只统计线下，不统计电商渠道 </a:t>
            </a:r>
            <a:r>
              <a:rPr lang="en-GB" altLang="zh-CN" dirty="0"/>
              <a:t>GBL6D01</a:t>
            </a:r>
            <a:r>
              <a:rPr lang="zh-CN" altLang="en-US" dirty="0"/>
              <a:t>为电商</a:t>
            </a:r>
            <a:endParaRPr lang="zh-CN" altLang="en-US" dirty="0"/>
          </a:p>
          <a:p>
            <a:r>
              <a:rPr lang="en-GB" altLang="zh-CN" dirty="0"/>
              <a:t>district = custom_info1[custom_info1['</a:t>
            </a:r>
            <a:r>
              <a:rPr lang="zh-CN" altLang="en-US" dirty="0"/>
              <a:t>地区编码</a:t>
            </a:r>
            <a:r>
              <a:rPr lang="en-US" altLang="zh-CN" dirty="0"/>
              <a:t>']!='</a:t>
            </a:r>
            <a:r>
              <a:rPr lang="en-GB" altLang="zh-CN" dirty="0"/>
              <a:t>GBL6D01'].</a:t>
            </a:r>
            <a:r>
              <a:rPr lang="en-GB" altLang="zh-CN" dirty="0" err="1"/>
              <a:t>groupby</a:t>
            </a:r>
            <a:r>
              <a:rPr lang="en-GB" altLang="zh-CN" dirty="0"/>
              <a:t>('</a:t>
            </a:r>
            <a:r>
              <a:rPr lang="zh-CN" altLang="en-US" dirty="0"/>
              <a:t>地区编码</a:t>
            </a:r>
            <a:r>
              <a:rPr lang="en-US" altLang="zh-CN" dirty="0"/>
              <a:t>')[['</a:t>
            </a:r>
            <a:r>
              <a:rPr lang="zh-CN" altLang="en-US" dirty="0"/>
              <a:t>会员卡号</a:t>
            </a:r>
            <a:r>
              <a:rPr lang="en-US" altLang="zh-CN" dirty="0"/>
              <a:t>']].</a:t>
            </a:r>
            <a:r>
              <a:rPr lang="en-GB" altLang="zh-CN" dirty="0"/>
              <a:t>count()</a:t>
            </a:r>
            <a:endParaRPr lang="en-GB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修改列名</a:t>
            </a:r>
            <a:endParaRPr lang="zh-CN" altLang="en-US" dirty="0"/>
          </a:p>
          <a:p>
            <a:r>
              <a:rPr lang="en-GB" altLang="zh-CN" dirty="0" err="1"/>
              <a:t>district.columns</a:t>
            </a:r>
            <a:r>
              <a:rPr lang="en-GB" altLang="zh-CN" dirty="0"/>
              <a:t> = ['</a:t>
            </a:r>
            <a:r>
              <a:rPr lang="zh-CN" altLang="en-US" dirty="0"/>
              <a:t>会员数量</a:t>
            </a:r>
            <a:r>
              <a:rPr lang="en-GB" altLang="zh-CN" dirty="0">
                <a:sym typeface="+mn-ea"/>
              </a:rPr>
              <a:t>'</a:t>
            </a:r>
            <a:r>
              <a:rPr lang="en-US" altLang="zh-CN" dirty="0"/>
              <a:t>]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GB" dirty="0"/>
              <a:t>计算</a:t>
            </a:r>
            <a:r>
              <a:rPr lang="zh-CN" altLang="en-US" dirty="0"/>
              <a:t>店铺数</a:t>
            </a:r>
            <a:endParaRPr lang="en-US" altLang="zh-CN" dirty="0"/>
          </a:p>
          <a:p>
            <a:r>
              <a:rPr lang="en-GB" altLang="zh-CN" dirty="0"/>
              <a:t>district['</a:t>
            </a:r>
            <a:r>
              <a:rPr lang="zh-CN" altLang="en-US" dirty="0"/>
              <a:t>店铺数</a:t>
            </a:r>
            <a:r>
              <a:rPr lang="en-US" altLang="zh-CN" dirty="0"/>
              <a:t>'] = </a:t>
            </a:r>
            <a:r>
              <a:rPr lang="en-GB" altLang="zh-CN" dirty="0"/>
              <a:t>custom_info1[['</a:t>
            </a:r>
            <a:r>
              <a:rPr lang="zh-CN" altLang="en-US" dirty="0"/>
              <a:t>地区编码</a:t>
            </a:r>
            <a:r>
              <a:rPr lang="en-US" altLang="zh-CN" dirty="0"/>
              <a:t>','</a:t>
            </a:r>
            <a:r>
              <a:rPr lang="zh-CN" altLang="en-US" dirty="0"/>
              <a:t>所属店铺编码</a:t>
            </a:r>
            <a:r>
              <a:rPr lang="en-US" altLang="zh-CN" dirty="0"/>
              <a:t>']].</a:t>
            </a:r>
            <a:r>
              <a:rPr lang="en-GB" altLang="zh-CN" dirty="0" err="1"/>
              <a:t>drop_duplicates</a:t>
            </a:r>
            <a:r>
              <a:rPr lang="en-GB" altLang="zh-CN" dirty="0"/>
              <a:t>().</a:t>
            </a:r>
            <a:r>
              <a:rPr lang="en-GB" altLang="zh-CN" dirty="0" err="1"/>
              <a:t>groupby</a:t>
            </a:r>
            <a:r>
              <a:rPr lang="en-GB" altLang="zh-CN" dirty="0"/>
              <a:t>('</a:t>
            </a:r>
            <a:r>
              <a:rPr lang="zh-CN" altLang="en-US" dirty="0"/>
              <a:t>地区编码</a:t>
            </a:r>
            <a:r>
              <a:rPr lang="en-US" altLang="zh-CN" dirty="0"/>
              <a:t>')</a:t>
            </a:r>
            <a:endParaRPr lang="en-US" altLang="zh-CN" dirty="0"/>
          </a:p>
          <a:p>
            <a:r>
              <a:rPr lang="en-US" altLang="zh-CN" dirty="0"/>
              <a:t>['</a:t>
            </a:r>
            <a:r>
              <a:rPr lang="zh-CN" altLang="en-US" dirty="0"/>
              <a:t>所属店铺编码</a:t>
            </a:r>
            <a:r>
              <a:rPr lang="en-US" altLang="zh-CN" dirty="0"/>
              <a:t>'].</a:t>
            </a:r>
            <a:r>
              <a:rPr lang="en-GB" altLang="zh-CN" dirty="0"/>
              <a:t>count()</a:t>
            </a:r>
            <a:endParaRPr lang="en-GB" altLang="zh-CN" dirty="0"/>
          </a:p>
          <a:p>
            <a:r>
              <a:rPr lang="en-GB" altLang="zh-CN" dirty="0"/>
              <a:t>district</a:t>
            </a:r>
            <a:endParaRPr lang="zh-CN" altLang="en-US" b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0" y="2520950"/>
            <a:ext cx="6591300" cy="11887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25" y="4241800"/>
            <a:ext cx="669925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地区店均会员数量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506285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每店平均会员数</a:t>
            </a:r>
            <a:endParaRPr lang="en-GB" altLang="zh-CN" dirty="0"/>
          </a:p>
          <a:p>
            <a:r>
              <a:rPr lang="en-GB" altLang="zh-CN" dirty="0" err="1"/>
              <a:t>district.loc</a:t>
            </a:r>
            <a:r>
              <a:rPr lang="en-GB" altLang="zh-CN" dirty="0"/>
              <a:t>[:,'</a:t>
            </a:r>
            <a:r>
              <a:rPr lang="zh-CN" altLang="en-US" dirty="0"/>
              <a:t>每店平均会员数</a:t>
            </a:r>
            <a:r>
              <a:rPr lang="en-US" altLang="zh-CN" dirty="0"/>
              <a:t>']=</a:t>
            </a:r>
            <a:r>
              <a:rPr lang="en-GB" altLang="zh-CN" dirty="0"/>
              <a:t>round(district['</a:t>
            </a:r>
            <a:r>
              <a:rPr lang="zh-CN" altLang="en-US" dirty="0"/>
              <a:t>会员数量</a:t>
            </a:r>
            <a:r>
              <a:rPr lang="en-US" altLang="zh-CN" dirty="0"/>
              <a:t>'].</a:t>
            </a:r>
            <a:r>
              <a:rPr lang="en-GB" altLang="zh-CN" dirty="0"/>
              <a:t>div(district['</a:t>
            </a:r>
            <a:r>
              <a:rPr lang="zh-CN" altLang="en-US" dirty="0"/>
              <a:t>店铺数</a:t>
            </a:r>
            <a:r>
              <a:rPr lang="en-US" altLang="zh-CN" dirty="0"/>
              <a:t>']))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计算总体平均数</a:t>
            </a:r>
            <a:endParaRPr lang="zh-CN" altLang="en-US" dirty="0"/>
          </a:p>
          <a:p>
            <a:r>
              <a:rPr lang="en-GB" altLang="zh-CN" dirty="0" err="1"/>
              <a:t>district.loc</a:t>
            </a:r>
            <a:r>
              <a:rPr lang="en-GB" altLang="zh-CN" dirty="0"/>
              <a:t>[:,'</a:t>
            </a:r>
            <a:r>
              <a:rPr lang="zh-CN" altLang="en-US" dirty="0"/>
              <a:t>总平均会员数</a:t>
            </a:r>
            <a:r>
              <a:rPr lang="en-US" altLang="zh-CN" dirty="0"/>
              <a:t>']=</a:t>
            </a:r>
            <a:r>
              <a:rPr lang="en-GB" altLang="zh-CN" dirty="0">
                <a:sym typeface="+mn-ea"/>
              </a:rPr>
              <a:t>round(</a:t>
            </a:r>
            <a:r>
              <a:rPr lang="en-GB" altLang="zh-CN" dirty="0"/>
              <a:t>district['</a:t>
            </a:r>
            <a:r>
              <a:rPr lang="zh-CN" altLang="en-US" dirty="0"/>
              <a:t>会员数量</a:t>
            </a:r>
            <a:r>
              <a:rPr lang="en-US" altLang="zh-CN" dirty="0"/>
              <a:t>'].</a:t>
            </a:r>
            <a:r>
              <a:rPr lang="en-GB" altLang="zh-CN" dirty="0"/>
              <a:t>sum()/district['</a:t>
            </a:r>
            <a:r>
              <a:rPr lang="zh-CN" altLang="en-US" dirty="0"/>
              <a:t>店铺数</a:t>
            </a:r>
            <a:r>
              <a:rPr lang="en-US" altLang="zh-CN" dirty="0"/>
              <a:t>'].</a:t>
            </a:r>
            <a:r>
              <a:rPr lang="en-GB" altLang="zh-CN" dirty="0"/>
              <a:t>sum()</a:t>
            </a:r>
            <a:r>
              <a:rPr lang="en-US" altLang="en-GB" dirty="0"/>
              <a:t>)</a:t>
            </a:r>
            <a:endParaRPr lang="en-GB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排序</a:t>
            </a:r>
            <a:endParaRPr lang="zh-CN" altLang="en-US" dirty="0"/>
          </a:p>
          <a:p>
            <a:r>
              <a:rPr lang="en-GB" altLang="zh-CN" dirty="0"/>
              <a:t>district=</a:t>
            </a:r>
            <a:r>
              <a:rPr lang="en-GB" altLang="zh-CN" dirty="0" err="1"/>
              <a:t>district.sort_values</a:t>
            </a:r>
            <a:r>
              <a:rPr lang="en-GB" altLang="zh-CN" dirty="0"/>
              <a:t>(by='</a:t>
            </a:r>
            <a:r>
              <a:rPr lang="zh-CN" altLang="en-US" dirty="0"/>
              <a:t>每店平均会员数</a:t>
            </a:r>
            <a:r>
              <a:rPr lang="en-US" altLang="zh-CN" dirty="0"/>
              <a:t>',</a:t>
            </a:r>
            <a:r>
              <a:rPr lang="en-GB" altLang="zh-CN" dirty="0"/>
              <a:t>ascending=False)</a:t>
            </a:r>
            <a:endParaRPr lang="en-GB" altLang="zh-CN" dirty="0"/>
          </a:p>
          <a:p>
            <a:r>
              <a:rPr lang="en-GB" altLang="zh-CN" dirty="0" err="1"/>
              <a:t>district.head</a:t>
            </a:r>
            <a:r>
              <a:rPr lang="en-GB" altLang="zh-CN" dirty="0"/>
              <a:t>()</a:t>
            </a:r>
            <a:endParaRPr lang="zh-CN" altLang="en-US" b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3810" y="4211320"/>
            <a:ext cx="6781800" cy="24752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地区店均会员数量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48856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数据可视化</a:t>
            </a:r>
            <a:endParaRPr lang="zh-CN" altLang="en-US" dirty="0"/>
          </a:p>
          <a:p>
            <a:r>
              <a:rPr lang="en-GB" altLang="zh-CN" dirty="0"/>
              <a:t>district['</a:t>
            </a:r>
            <a:r>
              <a:rPr lang="zh-CN" altLang="en-US" dirty="0"/>
              <a:t>每店平均会员数</a:t>
            </a:r>
            <a:r>
              <a:rPr lang="en-US" altLang="zh-CN" dirty="0"/>
              <a:t>'].</a:t>
            </a:r>
            <a:r>
              <a:rPr lang="en-GB" altLang="zh-CN" dirty="0" err="1"/>
              <a:t>plot.bar</a:t>
            </a:r>
            <a:r>
              <a:rPr lang="en-GB" altLang="zh-CN" dirty="0"/>
              <a:t>(</a:t>
            </a:r>
            <a:r>
              <a:rPr lang="en-GB" altLang="zh-CN" dirty="0" err="1"/>
              <a:t>figsize</a:t>
            </a:r>
            <a:r>
              <a:rPr lang="en-GB" altLang="zh-CN" dirty="0"/>
              <a:t>=(20,8),color='</a:t>
            </a:r>
            <a:r>
              <a:rPr lang="en-GB" altLang="zh-CN" dirty="0" err="1"/>
              <a:t>r',legend</a:t>
            </a:r>
            <a:r>
              <a:rPr lang="en-GB" altLang="zh-CN" dirty="0"/>
              <a:t> = </a:t>
            </a:r>
            <a:r>
              <a:rPr lang="en-GB" altLang="zh-CN" dirty="0" err="1"/>
              <a:t>True,grid</a:t>
            </a:r>
            <a:r>
              <a:rPr lang="en-GB" altLang="zh-CN" dirty="0"/>
              <a:t>=True)</a:t>
            </a:r>
            <a:endParaRPr lang="en-GB" altLang="zh-CN" dirty="0"/>
          </a:p>
          <a:p>
            <a:r>
              <a:rPr lang="en-GB" altLang="zh-CN" dirty="0"/>
              <a:t>district['</a:t>
            </a:r>
            <a:r>
              <a:rPr lang="zh-CN" altLang="en-US" dirty="0"/>
              <a:t>总平均会员数</a:t>
            </a:r>
            <a:r>
              <a:rPr lang="en-US" altLang="zh-CN" dirty="0"/>
              <a:t>'].</a:t>
            </a:r>
            <a:r>
              <a:rPr lang="en-GB" altLang="zh-CN" dirty="0"/>
              <a:t>plot(</a:t>
            </a:r>
            <a:r>
              <a:rPr lang="en-GB" altLang="zh-CN" dirty="0" err="1"/>
              <a:t>figsize</a:t>
            </a:r>
            <a:r>
              <a:rPr lang="en-GB" altLang="zh-CN" dirty="0"/>
              <a:t>=(20,8),color='</a:t>
            </a:r>
            <a:r>
              <a:rPr lang="en-GB" altLang="zh-CN" dirty="0" err="1"/>
              <a:t>g',legend</a:t>
            </a:r>
            <a:r>
              <a:rPr lang="en-GB" altLang="zh-CN" dirty="0"/>
              <a:t> = </a:t>
            </a:r>
            <a:r>
              <a:rPr lang="en-GB" altLang="zh-CN" dirty="0" err="1"/>
              <a:t>True,grid</a:t>
            </a:r>
            <a:r>
              <a:rPr lang="en-GB" altLang="zh-CN" dirty="0"/>
              <a:t>=True)</a:t>
            </a:r>
            <a:endParaRPr lang="en-GB" altLang="zh-CN" dirty="0"/>
          </a:p>
          <a:p>
            <a:r>
              <a:rPr lang="en-GB" altLang="zh-CN" dirty="0" err="1"/>
              <a:t>plt.title</a:t>
            </a:r>
            <a:r>
              <a:rPr lang="en-GB" altLang="zh-CN" dirty="0"/>
              <a:t>("</a:t>
            </a:r>
            <a:r>
              <a:rPr lang="zh-CN" altLang="en-US" dirty="0"/>
              <a:t>地区店均会员分析</a:t>
            </a:r>
            <a:r>
              <a:rPr lang="en-US" altLang="zh-CN" dirty="0"/>
              <a:t>",</a:t>
            </a:r>
            <a:r>
              <a:rPr lang="en-GB" altLang="zh-CN" dirty="0" err="1"/>
              <a:t>fontsize</a:t>
            </a:r>
            <a:r>
              <a:rPr lang="en-GB" altLang="zh-CN" dirty="0"/>
              <a:t>=18)</a:t>
            </a:r>
            <a:endParaRPr lang="zh-CN" altLang="en-US" b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7285" y="3302635"/>
            <a:ext cx="693801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zh-CN" b="1" dirty="0">
                <a:solidFill>
                  <a:srgbClr val="FF0000"/>
                </a:solidFill>
              </a:rPr>
              <a:t>Pandas </a:t>
            </a:r>
            <a:r>
              <a:rPr lang="zh-CN" altLang="en-US" b="1" dirty="0">
                <a:solidFill>
                  <a:srgbClr val="FF0000"/>
                </a:solidFill>
              </a:rPr>
              <a:t>透视表概述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零售会员数据分析案例</a:t>
            </a:r>
            <a:endParaRPr lang="zh-CN" altLang="en-US" b="1" dirty="0"/>
          </a:p>
          <a:p>
            <a:pPr marL="0" indent="0">
              <a:buNone/>
            </a:pPr>
            <a:endParaRPr lang="zh-CN" altLang="en-US" b="1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2.8 </a:t>
            </a:r>
            <a:r>
              <a:rPr lang="zh-CN" altLang="en-US" dirty="0"/>
              <a:t>各地区会销比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会销比的计算和分析会销比的作用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会销比 </a:t>
            </a:r>
            <a:r>
              <a:rPr lang="en-US" altLang="zh-CN" b="0" dirty="0"/>
              <a:t>= </a:t>
            </a:r>
            <a:r>
              <a:rPr lang="zh-CN" altLang="en-US" b="0" dirty="0"/>
              <a:t>会员消费的金额 </a:t>
            </a:r>
            <a:r>
              <a:rPr lang="en-US" altLang="zh-CN" b="0" dirty="0"/>
              <a:t>/ </a:t>
            </a:r>
            <a:r>
              <a:rPr lang="zh-CN" altLang="en-US" b="0" dirty="0"/>
              <a:t>全部客户消费的金额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由于数据脱敏的原因，没有全部客户消费金额的数据，所以用如下方式替换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会销比 </a:t>
            </a:r>
            <a:r>
              <a:rPr lang="en-US" altLang="zh-CN" b="0" dirty="0"/>
              <a:t>= </a:t>
            </a:r>
            <a:r>
              <a:rPr lang="zh-CN" altLang="en-US" b="0" dirty="0"/>
              <a:t>会员消费的订单数量 </a:t>
            </a:r>
            <a:r>
              <a:rPr lang="en-US" altLang="zh-CN" b="0" dirty="0"/>
              <a:t>/ </a:t>
            </a:r>
            <a:r>
              <a:rPr lang="zh-CN" altLang="en-US" b="0" dirty="0"/>
              <a:t>全部销售订单数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会销比统计的是会员消费占所有销售金额的比例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通过会销比可以衡量会员的整体质量</a:t>
            </a:r>
            <a:endParaRPr lang="zh-CN" altLang="en-US" b="0" dirty="0"/>
          </a:p>
          <a:p>
            <a:endParaRPr lang="zh-CN" altLang="en-US" b="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2.8 </a:t>
            </a:r>
            <a:r>
              <a:rPr lang="zh-CN" altLang="en-US" dirty="0"/>
              <a:t>各地区会销比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479044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加载数据</a:t>
            </a:r>
            <a:endParaRPr lang="zh-CN" altLang="en-US" dirty="0"/>
          </a:p>
          <a:p>
            <a:r>
              <a:rPr lang="en-GB" altLang="zh-CN" dirty="0" err="1"/>
              <a:t>custom_consume</a:t>
            </a:r>
            <a:r>
              <a:rPr lang="en-GB" altLang="zh-CN" dirty="0"/>
              <a:t>=</a:t>
            </a:r>
            <a:r>
              <a:rPr lang="en-GB" altLang="zh-CN" dirty="0" err="1"/>
              <a:t>pd.read_excel</a:t>
            </a:r>
            <a:r>
              <a:rPr lang="en-GB" altLang="zh-CN" dirty="0"/>
              <a:t>('data/</a:t>
            </a:r>
            <a:r>
              <a:rPr lang="zh-CN" altLang="en-US" dirty="0"/>
              <a:t>会员消费报表</a:t>
            </a:r>
            <a:r>
              <a:rPr lang="en-US" altLang="zh-CN" dirty="0"/>
              <a:t>.</a:t>
            </a:r>
            <a:r>
              <a:rPr lang="en-GB" altLang="zh-CN" dirty="0" err="1"/>
              <a:t>xlsx</a:t>
            </a:r>
            <a:r>
              <a:rPr lang="en-GB" altLang="zh-CN" dirty="0"/>
              <a:t>')</a:t>
            </a:r>
            <a:endParaRPr lang="en-GB" altLang="zh-CN" dirty="0"/>
          </a:p>
          <a:p>
            <a:r>
              <a:rPr lang="en-GB" altLang="zh-CN" dirty="0" err="1"/>
              <a:t>all_orders</a:t>
            </a:r>
            <a:r>
              <a:rPr lang="en-GB" altLang="zh-CN" dirty="0"/>
              <a:t>=</a:t>
            </a:r>
            <a:r>
              <a:rPr lang="en-GB" altLang="zh-CN" dirty="0" err="1"/>
              <a:t>pd.read_excel</a:t>
            </a:r>
            <a:r>
              <a:rPr lang="en-GB" altLang="zh-CN" dirty="0"/>
              <a:t>('data/</a:t>
            </a:r>
            <a:r>
              <a:rPr lang="zh-CN" altLang="en-US" dirty="0"/>
              <a:t>全国销售订单数量表</a:t>
            </a:r>
            <a:r>
              <a:rPr lang="en-US" altLang="zh-CN" dirty="0"/>
              <a:t>.</a:t>
            </a:r>
            <a:r>
              <a:rPr lang="en-GB" altLang="zh-CN" dirty="0" err="1"/>
              <a:t>xlsx</a:t>
            </a:r>
            <a:r>
              <a:rPr lang="en-GB" altLang="zh-CN" dirty="0"/>
              <a:t>')</a:t>
            </a:r>
            <a:endParaRPr lang="en-GB" altLang="zh-CN" dirty="0"/>
          </a:p>
          <a:p>
            <a:r>
              <a:rPr lang="en-GB" altLang="zh-CN" dirty="0" err="1"/>
              <a:t>custom_consume.head</a:t>
            </a:r>
            <a:r>
              <a:rPr lang="en-GB" altLang="zh-CN" dirty="0"/>
              <a:t>()</a:t>
            </a:r>
            <a:endParaRPr lang="en-GB" altLang="zh-CN" dirty="0"/>
          </a:p>
          <a:p>
            <a:r>
              <a:rPr lang="en-GB" altLang="zh-CN" dirty="0" err="1"/>
              <a:t>all_orders.head</a:t>
            </a:r>
            <a:r>
              <a:rPr lang="en-GB" altLang="zh-CN" dirty="0"/>
              <a:t>()</a:t>
            </a:r>
            <a:endParaRPr lang="en-GB" altLang="zh-CN" dirty="0"/>
          </a:p>
          <a:p>
            <a:endParaRPr lang="zh-CN" altLang="en-US" b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6435" y="2959100"/>
            <a:ext cx="6306820" cy="27279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" y="3974465"/>
            <a:ext cx="5021580" cy="23291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2.8 </a:t>
            </a:r>
            <a:r>
              <a:rPr lang="zh-CN" altLang="en-US" dirty="0"/>
              <a:t>各地区会销比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49968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为会员消费报表添加年月列</a:t>
            </a:r>
            <a:endParaRPr lang="en-US" altLang="zh-CN" dirty="0"/>
          </a:p>
          <a:p>
            <a:r>
              <a:rPr lang="en-US" altLang="zh-CN" dirty="0"/>
              <a:t>#</a:t>
            </a:r>
            <a:r>
              <a:rPr lang="zh-CN" altLang="en-US" dirty="0"/>
              <a:t>添加年月  这里年月要转换成整数</a:t>
            </a:r>
            <a:r>
              <a:rPr lang="en-US" altLang="zh-CN" dirty="0"/>
              <a:t>,</a:t>
            </a:r>
            <a:r>
              <a:rPr lang="zh-CN" altLang="en-US" dirty="0"/>
              <a:t>因为等会后面要连接的字段是整数</a:t>
            </a:r>
            <a:endParaRPr lang="zh-CN" altLang="en-US" dirty="0"/>
          </a:p>
          <a:p>
            <a:r>
              <a:rPr lang="en-GB" altLang="zh-CN" dirty="0" err="1"/>
              <a:t>custom_consume.loc</a:t>
            </a:r>
            <a:r>
              <a:rPr lang="en-GB" altLang="zh-CN" dirty="0"/>
              <a:t>[:,'</a:t>
            </a:r>
            <a:r>
              <a:rPr lang="zh-CN" altLang="en-US" dirty="0"/>
              <a:t>年月</a:t>
            </a:r>
            <a:r>
              <a:rPr lang="en-US" altLang="zh-CN" dirty="0"/>
              <a:t>']=</a:t>
            </a:r>
            <a:r>
              <a:rPr lang="en-GB" altLang="zh-CN" dirty="0" err="1"/>
              <a:t>pd.to_datetime</a:t>
            </a:r>
            <a:r>
              <a:rPr lang="en-GB" altLang="zh-CN" dirty="0"/>
              <a:t>(</a:t>
            </a:r>
            <a:r>
              <a:rPr lang="en-GB" altLang="zh-CN" dirty="0" err="1"/>
              <a:t>custom_consume</a:t>
            </a:r>
            <a:r>
              <a:rPr lang="en-GB" altLang="zh-CN" dirty="0"/>
              <a:t>['</a:t>
            </a:r>
            <a:r>
              <a:rPr lang="zh-CN" altLang="en-US" dirty="0"/>
              <a:t>订单日期</a:t>
            </a:r>
            <a:r>
              <a:rPr lang="en-US" altLang="zh-CN" dirty="0"/>
              <a:t>']).</a:t>
            </a:r>
            <a:r>
              <a:rPr lang="en-GB" altLang="zh-CN" dirty="0"/>
              <a:t>apply(lambda </a:t>
            </a:r>
            <a:r>
              <a:rPr lang="en-GB" altLang="zh-CN" dirty="0" err="1"/>
              <a:t>x:datetime.strftime</a:t>
            </a:r>
            <a:r>
              <a:rPr lang="en-GB" altLang="zh-CN" dirty="0"/>
              <a:t>(x,'%</a:t>
            </a:r>
            <a:r>
              <a:rPr lang="en-GB" altLang="zh-CN" dirty="0" err="1"/>
              <a:t>Y%m</a:t>
            </a:r>
            <a:r>
              <a:rPr lang="en-GB" altLang="zh-CN" dirty="0"/>
              <a:t>')).</a:t>
            </a:r>
            <a:r>
              <a:rPr lang="en-GB" altLang="zh-CN" dirty="0" err="1"/>
              <a:t>astype</a:t>
            </a:r>
            <a:r>
              <a:rPr lang="en-GB" altLang="zh-CN" dirty="0"/>
              <a:t>(</a:t>
            </a:r>
            <a:r>
              <a:rPr lang="en-GB" altLang="zh-CN" dirty="0" err="1"/>
              <a:t>np.int</a:t>
            </a:r>
            <a:r>
              <a:rPr lang="en-GB" altLang="zh-CN" dirty="0"/>
              <a:t>)</a:t>
            </a:r>
            <a:endParaRPr lang="en-GB" altLang="zh-CN" dirty="0"/>
          </a:p>
          <a:p>
            <a:r>
              <a:rPr lang="en-GB" altLang="zh-CN" dirty="0" err="1"/>
              <a:t>custom_consume.head</a:t>
            </a:r>
            <a:r>
              <a:rPr lang="en-GB" altLang="zh-CN" dirty="0"/>
              <a:t>()</a:t>
            </a:r>
            <a:endParaRPr lang="zh-CN" altLang="en-US" dirty="0"/>
          </a:p>
          <a:p>
            <a:endParaRPr lang="zh-CN" altLang="en-US" b="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990" y="3823335"/>
            <a:ext cx="7238365" cy="27844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2.8 </a:t>
            </a:r>
            <a:r>
              <a:rPr lang="zh-CN" altLang="en-US" dirty="0"/>
              <a:t>各地区会销比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493776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为会员消费报表添加地区编码</a:t>
            </a:r>
            <a:endParaRPr lang="en-US" altLang="zh-CN" dirty="0"/>
          </a:p>
          <a:p>
            <a:r>
              <a:rPr lang="en-GB" altLang="zh-CN" dirty="0" err="1"/>
              <a:t>custom_consume</a:t>
            </a:r>
            <a:r>
              <a:rPr lang="en-GB" altLang="zh-CN" dirty="0"/>
              <a:t>=</a:t>
            </a:r>
            <a:r>
              <a:rPr lang="en-GB" altLang="zh-CN" dirty="0" err="1"/>
              <a:t>pd.merge</a:t>
            </a:r>
            <a:r>
              <a:rPr lang="en-GB" altLang="zh-CN" dirty="0"/>
              <a:t>(</a:t>
            </a:r>
            <a:r>
              <a:rPr lang="en-GB" altLang="zh-CN" dirty="0" err="1"/>
              <a:t>custom_consume,store_info</a:t>
            </a:r>
            <a:r>
              <a:rPr lang="en-GB" altLang="zh-CN" dirty="0"/>
              <a:t>[['</a:t>
            </a:r>
            <a:r>
              <a:rPr lang="zh-CN" altLang="en-US" dirty="0"/>
              <a:t>店铺代码</a:t>
            </a:r>
            <a:r>
              <a:rPr lang="en-US" altLang="zh-CN" dirty="0"/>
              <a:t>','</a:t>
            </a:r>
            <a:r>
              <a:rPr lang="zh-CN" altLang="en-US" dirty="0"/>
              <a:t>地区编码</a:t>
            </a:r>
            <a:r>
              <a:rPr lang="en-US" altLang="zh-CN" dirty="0"/>
              <a:t>']],</a:t>
            </a:r>
            <a:r>
              <a:rPr lang="en-GB" altLang="zh-CN" dirty="0"/>
              <a:t>on='</a:t>
            </a:r>
            <a:r>
              <a:rPr lang="zh-CN" altLang="en-US" dirty="0"/>
              <a:t>店铺代码</a:t>
            </a:r>
            <a:r>
              <a:rPr lang="en-US" altLang="zh-CN" dirty="0"/>
              <a:t>')</a:t>
            </a:r>
            <a:endParaRPr lang="en-US" altLang="zh-CN" dirty="0"/>
          </a:p>
          <a:p>
            <a:r>
              <a:rPr lang="en-GB" altLang="zh-CN" dirty="0" err="1"/>
              <a:t>custom_consume.head</a:t>
            </a:r>
            <a:r>
              <a:rPr lang="en-GB" altLang="zh-CN" dirty="0"/>
              <a:t>()</a:t>
            </a:r>
            <a:endParaRPr lang="en-GB" altLang="zh-CN" dirty="0"/>
          </a:p>
          <a:p>
            <a:r>
              <a:rPr lang="zh-CN" altLang="en-US" dirty="0"/>
              <a:t>剔除电商数据，统计会员购买订单数量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GB" altLang="zh-CN" dirty="0"/>
              <a:t>margins</a:t>
            </a:r>
            <a:r>
              <a:rPr lang="zh-CN" altLang="en-US" dirty="0"/>
              <a:t>参数 每行每列求和</a:t>
            </a:r>
            <a:endParaRPr lang="zh-CN" altLang="en-US" dirty="0"/>
          </a:p>
          <a:p>
            <a:r>
              <a:rPr lang="en-GB" altLang="zh-CN" dirty="0" err="1"/>
              <a:t>member_orders</a:t>
            </a:r>
            <a:r>
              <a:rPr lang="en-GB" altLang="zh-CN" dirty="0"/>
              <a:t>=</a:t>
            </a:r>
            <a:r>
              <a:rPr lang="en-GB" altLang="zh-CN" dirty="0" err="1"/>
              <a:t>custom_consume</a:t>
            </a:r>
            <a:r>
              <a:rPr lang="en-GB" altLang="zh-CN" dirty="0"/>
              <a:t>[</a:t>
            </a:r>
            <a:r>
              <a:rPr lang="en-GB" altLang="zh-CN" dirty="0" err="1"/>
              <a:t>custom_consume</a:t>
            </a:r>
            <a:r>
              <a:rPr lang="en-GB" altLang="zh-CN" dirty="0"/>
              <a:t>['</a:t>
            </a:r>
            <a:r>
              <a:rPr lang="zh-CN" altLang="en-US" dirty="0"/>
              <a:t>地区编码</a:t>
            </a:r>
            <a:r>
              <a:rPr lang="en-US" altLang="zh-CN" dirty="0"/>
              <a:t>']!='</a:t>
            </a:r>
            <a:r>
              <a:rPr lang="en-GB" altLang="zh-CN" dirty="0"/>
              <a:t>GBL6D01'].</a:t>
            </a:r>
            <a:r>
              <a:rPr lang="en-GB" altLang="zh-CN" dirty="0" err="1"/>
              <a:t>pivot_table</a:t>
            </a:r>
            <a:r>
              <a:rPr lang="en-GB" altLang="zh-CN" dirty="0"/>
              <a:t>(values = '</a:t>
            </a:r>
            <a:r>
              <a:rPr lang="zh-CN" altLang="en-GB" dirty="0"/>
              <a:t>订单号</a:t>
            </a:r>
            <a:r>
              <a:rPr lang="en-US" altLang="zh-CN" dirty="0"/>
              <a:t>',</a:t>
            </a:r>
            <a:r>
              <a:rPr lang="en-GB" altLang="zh-CN" dirty="0"/>
              <a:t>index='</a:t>
            </a:r>
            <a:r>
              <a:rPr lang="zh-CN" altLang="en-US" dirty="0"/>
              <a:t>地区编码</a:t>
            </a:r>
            <a:r>
              <a:rPr lang="en-US" altLang="zh-CN" dirty="0"/>
              <a:t>',</a:t>
            </a:r>
            <a:r>
              <a:rPr lang="en-GB" altLang="zh-CN" dirty="0"/>
              <a:t>columns='</a:t>
            </a:r>
            <a:r>
              <a:rPr lang="zh-CN" altLang="en-US" dirty="0"/>
              <a:t>年月</a:t>
            </a:r>
            <a:r>
              <a:rPr lang="en-US" altLang="zh-CN" dirty="0"/>
              <a:t>',</a:t>
            </a:r>
            <a:r>
              <a:rPr lang="en-GB" altLang="zh-CN" dirty="0" err="1"/>
              <a:t>aggfunc</a:t>
            </a:r>
            <a:r>
              <a:rPr lang="en-GB" altLang="zh-CN" dirty="0"/>
              <a:t>=</a:t>
            </a:r>
            <a:r>
              <a:rPr lang="en-US" altLang="en-GB" dirty="0" err="1"/>
              <a:t>'count'</a:t>
            </a:r>
            <a:r>
              <a:rPr lang="en-GB" altLang="zh-CN" dirty="0" err="1"/>
              <a:t>,margins</a:t>
            </a:r>
            <a:r>
              <a:rPr lang="en-GB" altLang="zh-CN" dirty="0"/>
              <a:t>=True)</a:t>
            </a:r>
            <a:endParaRPr lang="en-GB" altLang="zh-CN" dirty="0"/>
          </a:p>
          <a:p>
            <a:r>
              <a:rPr lang="en-GB" altLang="zh-CN" dirty="0" err="1"/>
              <a:t>member_orders</a:t>
            </a:r>
            <a:endParaRPr lang="zh-CN" altLang="en-US" dirty="0"/>
          </a:p>
          <a:p>
            <a:endParaRPr lang="zh-CN" altLang="en-US" b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1720" y="4613910"/>
            <a:ext cx="8058150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2.8 </a:t>
            </a:r>
            <a:r>
              <a:rPr lang="zh-CN" altLang="en-US" dirty="0"/>
              <a:t>各地区会销比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485648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全部订单数</a:t>
            </a:r>
            <a:endParaRPr lang="en-GB" altLang="zh-CN" dirty="0"/>
          </a:p>
          <a:p>
            <a:r>
              <a:rPr lang="en-GB" altLang="zh-CN" dirty="0" err="1"/>
              <a:t>country_sales</a:t>
            </a:r>
            <a:r>
              <a:rPr lang="en-GB" altLang="zh-CN" dirty="0"/>
              <a:t>=</a:t>
            </a:r>
            <a:r>
              <a:rPr lang="en-GB" altLang="zh-CN" dirty="0" err="1"/>
              <a:t>all_orders.pivot_table</a:t>
            </a:r>
            <a:r>
              <a:rPr lang="en-GB" altLang="zh-CN" dirty="0"/>
              <a:t>(values = '</a:t>
            </a:r>
            <a:r>
              <a:rPr lang="zh-CN" altLang="en-US" dirty="0"/>
              <a:t>全部订单数</a:t>
            </a:r>
            <a:r>
              <a:rPr lang="en-US" altLang="zh-CN" dirty="0"/>
              <a:t>',</a:t>
            </a:r>
            <a:r>
              <a:rPr lang="en-GB" altLang="zh-CN" dirty="0"/>
              <a:t>index='</a:t>
            </a:r>
            <a:r>
              <a:rPr lang="zh-CN" altLang="en-US" dirty="0"/>
              <a:t>地区代码</a:t>
            </a:r>
            <a:r>
              <a:rPr lang="en-US" altLang="zh-CN" dirty="0"/>
              <a:t>',</a:t>
            </a:r>
            <a:r>
              <a:rPr lang="en-GB" altLang="zh-CN" dirty="0"/>
              <a:t>columns='</a:t>
            </a:r>
            <a:r>
              <a:rPr lang="zh-CN" altLang="en-US" dirty="0"/>
              <a:t>年月</a:t>
            </a:r>
            <a:r>
              <a:rPr lang="en-US" altLang="zh-CN" dirty="0"/>
              <a:t>',</a:t>
            </a:r>
            <a:r>
              <a:rPr lang="en-GB" altLang="zh-CN" dirty="0" err="1"/>
              <a:t>aggfunc</a:t>
            </a:r>
            <a:r>
              <a:rPr lang="en-GB" altLang="zh-CN" dirty="0"/>
              <a:t>=</a:t>
            </a:r>
            <a:r>
              <a:rPr lang="en-GB" altLang="zh-CN" dirty="0" err="1"/>
              <a:t>sum,margins</a:t>
            </a:r>
            <a:r>
              <a:rPr lang="en-GB" altLang="zh-CN" dirty="0"/>
              <a:t>=True)</a:t>
            </a:r>
            <a:endParaRPr lang="en-GB" altLang="zh-CN" dirty="0"/>
          </a:p>
          <a:p>
            <a:r>
              <a:rPr lang="en-GB" altLang="zh-CN" dirty="0" err="1"/>
              <a:t>country_sales</a:t>
            </a:r>
            <a:endParaRPr lang="en-GB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计算各地区会销比</a:t>
            </a:r>
            <a:endParaRPr lang="en-US" altLang="zh-CN" dirty="0"/>
          </a:p>
          <a:p>
            <a:r>
              <a:rPr lang="en-GB" altLang="zh-CN" dirty="0"/>
              <a:t>result=</a:t>
            </a:r>
            <a:r>
              <a:rPr lang="en-GB" altLang="zh-CN" dirty="0" err="1"/>
              <a:t>member_orders</a:t>
            </a:r>
            <a:r>
              <a:rPr lang="en-GB" altLang="zh-CN" dirty="0"/>
              <a:t>/</a:t>
            </a:r>
            <a:r>
              <a:rPr lang="en-GB" altLang="zh-CN" dirty="0" err="1"/>
              <a:t>country_sales</a:t>
            </a:r>
            <a:endParaRPr lang="en-GB" altLang="zh-CN" dirty="0"/>
          </a:p>
          <a:p>
            <a:r>
              <a:rPr lang="en-GB" altLang="zh-CN" dirty="0" err="1"/>
              <a:t>result.applymap</a:t>
            </a:r>
            <a:r>
              <a:rPr lang="en-GB" altLang="zh-CN" dirty="0"/>
              <a:t>(lambda x: format(x,".2%"))</a:t>
            </a:r>
            <a:endParaRPr lang="zh-CN" altLang="en-US" dirty="0"/>
          </a:p>
          <a:p>
            <a:endParaRPr lang="zh-CN" altLang="en-US" b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8265" y="2609850"/>
            <a:ext cx="6666865" cy="1860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90" y="4620895"/>
            <a:ext cx="799465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2.9</a:t>
            </a:r>
            <a:r>
              <a:rPr lang="zh-CN" altLang="en-US" dirty="0"/>
              <a:t> 会员连带率分析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连带率的概念和为什么分析连带率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连带率是指销售的件数和交易的次数相除后的数值，反映的是顾客平均单次消费的产品件数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为什么分析连带率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连带率直接影响到客单价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连带率反应运营质量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2.9</a:t>
            </a:r>
            <a:r>
              <a:rPr lang="zh-CN" altLang="en-US" dirty="0"/>
              <a:t> 会员连带率分析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连带率的计算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连带率 </a:t>
            </a:r>
            <a:r>
              <a:rPr lang="en-US" altLang="zh-CN" b="0" dirty="0"/>
              <a:t>= </a:t>
            </a:r>
            <a:r>
              <a:rPr lang="zh-CN" altLang="en-US" b="0" dirty="0"/>
              <a:t>消费数量 </a:t>
            </a:r>
            <a:r>
              <a:rPr lang="en-US" altLang="zh-CN" b="0" dirty="0"/>
              <a:t>/ </a:t>
            </a:r>
            <a:r>
              <a:rPr lang="zh-CN" altLang="en-US" b="0" dirty="0"/>
              <a:t>订单数量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用到的数据：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会员消费报表</a:t>
            </a:r>
            <a:r>
              <a:rPr lang="en-US" altLang="zh-CN" b="0" dirty="0"/>
              <a:t>.</a:t>
            </a:r>
            <a:r>
              <a:rPr lang="en-US" altLang="zh-CN" b="0" dirty="0" err="1"/>
              <a:t>xlsx</a:t>
            </a:r>
            <a:r>
              <a:rPr lang="en-US" altLang="zh-CN" b="0" dirty="0"/>
              <a:t> </a:t>
            </a:r>
            <a:r>
              <a:rPr lang="zh-CN" altLang="en-US" b="0" dirty="0"/>
              <a:t>会员消费记录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门店信息表</a:t>
            </a:r>
            <a:r>
              <a:rPr lang="en-US" altLang="zh-CN" b="0" dirty="0"/>
              <a:t>.</a:t>
            </a:r>
            <a:r>
              <a:rPr lang="en-US" altLang="zh-CN" b="0" dirty="0" err="1"/>
              <a:t>xlsx</a:t>
            </a:r>
            <a:r>
              <a:rPr lang="en-US" altLang="zh-CN" b="0" dirty="0"/>
              <a:t> </a:t>
            </a:r>
            <a:r>
              <a:rPr lang="zh-CN" altLang="en-US" b="0" dirty="0"/>
              <a:t>建立门店地区对应关系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分析连带率的作用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通过连带率分析可以反映出人、货、场几个角度的业务问题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2.9</a:t>
            </a:r>
            <a:r>
              <a:rPr lang="zh-CN" altLang="en-US" dirty="0"/>
              <a:t> 会员连带率分析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统计订单的数量：需要对</a:t>
            </a:r>
            <a:r>
              <a:rPr lang="en-US" altLang="zh-CN" dirty="0"/>
              <a:t>"</a:t>
            </a:r>
            <a:r>
              <a:rPr lang="zh-CN" altLang="en-US" dirty="0"/>
              <a:t>订单号</a:t>
            </a:r>
            <a:r>
              <a:rPr lang="en-US" altLang="zh-CN" dirty="0"/>
              <a:t>"</a:t>
            </a:r>
            <a:r>
              <a:rPr lang="zh-CN" altLang="en-US" dirty="0"/>
              <a:t>去重</a:t>
            </a:r>
            <a:r>
              <a:rPr lang="en-US" altLang="zh-CN" dirty="0"/>
              <a:t>,</a:t>
            </a:r>
            <a:r>
              <a:rPr lang="zh-CN" altLang="en-US" dirty="0"/>
              <a:t>并且只要</a:t>
            </a:r>
            <a:r>
              <a:rPr lang="en-US" altLang="zh-CN" dirty="0"/>
              <a:t>"</a:t>
            </a:r>
            <a:r>
              <a:rPr lang="zh-CN" altLang="en-US" dirty="0"/>
              <a:t>下单</a:t>
            </a:r>
            <a:r>
              <a:rPr lang="en-US" altLang="zh-CN" dirty="0"/>
              <a:t>"</a:t>
            </a:r>
            <a:r>
              <a:rPr lang="zh-CN" altLang="en-US" dirty="0"/>
              <a:t>的数据</a:t>
            </a:r>
            <a:r>
              <a:rPr lang="en-US" altLang="zh-CN" dirty="0"/>
              <a:t>,"</a:t>
            </a:r>
            <a:r>
              <a:rPr lang="zh-CN" altLang="en-US" dirty="0"/>
              <a:t>退单</a:t>
            </a:r>
            <a:r>
              <a:rPr lang="en-US" altLang="zh-CN" dirty="0"/>
              <a:t>"</a:t>
            </a:r>
            <a:r>
              <a:rPr lang="zh-CN" altLang="en-US" dirty="0"/>
              <a:t>的不要</a:t>
            </a:r>
            <a:endParaRPr lang="zh-CN" altLang="en-US" dirty="0"/>
          </a:p>
          <a:p>
            <a:r>
              <a:rPr lang="en-GB" altLang="zh-CN" dirty="0" err="1"/>
              <a:t>order_data</a:t>
            </a:r>
            <a:r>
              <a:rPr lang="en-GB" altLang="zh-CN" dirty="0"/>
              <a:t>=</a:t>
            </a:r>
            <a:r>
              <a:rPr lang="en-GB" altLang="zh-CN" dirty="0" err="1"/>
              <a:t>custom_consume.query</a:t>
            </a:r>
            <a:r>
              <a:rPr lang="en-GB" altLang="zh-CN" dirty="0"/>
              <a:t>(" </a:t>
            </a:r>
            <a:r>
              <a:rPr lang="zh-CN" altLang="en-US" dirty="0"/>
              <a:t>订单类型</a:t>
            </a:r>
            <a:r>
              <a:rPr lang="en-US" altLang="zh-CN" dirty="0"/>
              <a:t>=='</a:t>
            </a:r>
            <a:r>
              <a:rPr lang="zh-CN" altLang="en-US" dirty="0"/>
              <a:t>下单</a:t>
            </a:r>
            <a:r>
              <a:rPr lang="en-US" altLang="zh-CN" dirty="0"/>
              <a:t>' &amp; </a:t>
            </a:r>
            <a:r>
              <a:rPr lang="zh-CN" altLang="en-US" dirty="0"/>
              <a:t>地区编码</a:t>
            </a:r>
            <a:r>
              <a:rPr lang="en-US" altLang="zh-CN" dirty="0"/>
              <a:t>!='</a:t>
            </a:r>
            <a:r>
              <a:rPr lang="en-GB" altLang="zh-CN" dirty="0"/>
              <a:t>GBL6D01'")</a:t>
            </a:r>
            <a:endParaRPr lang="en-GB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去重  统计订单量需要去重  后面统计消费数量和消费金额不需要去重</a:t>
            </a:r>
            <a:endParaRPr lang="zh-CN" altLang="en-US" dirty="0"/>
          </a:p>
          <a:p>
            <a:r>
              <a:rPr lang="en-GB" altLang="zh-CN" dirty="0" err="1"/>
              <a:t>order_count</a:t>
            </a:r>
            <a:r>
              <a:rPr lang="en-GB" altLang="zh-CN" dirty="0"/>
              <a:t>=</a:t>
            </a:r>
            <a:r>
              <a:rPr lang="en-GB" altLang="zh-CN" dirty="0" err="1"/>
              <a:t>order_data</a:t>
            </a:r>
            <a:r>
              <a:rPr lang="en-GB" altLang="zh-CN" dirty="0"/>
              <a:t>[['</a:t>
            </a:r>
            <a:r>
              <a:rPr lang="zh-CN" altLang="en-US" dirty="0"/>
              <a:t>年月</a:t>
            </a:r>
            <a:r>
              <a:rPr lang="en-US" altLang="zh-CN" dirty="0"/>
              <a:t>','</a:t>
            </a:r>
            <a:r>
              <a:rPr lang="zh-CN" altLang="en-US" dirty="0"/>
              <a:t>地区编码</a:t>
            </a:r>
            <a:r>
              <a:rPr lang="en-US" altLang="zh-CN" dirty="0"/>
              <a:t>','</a:t>
            </a:r>
            <a:r>
              <a:rPr lang="zh-CN" altLang="en-US" dirty="0"/>
              <a:t>订单号</a:t>
            </a:r>
            <a:r>
              <a:rPr lang="en-US" altLang="zh-CN" dirty="0"/>
              <a:t>']].</a:t>
            </a:r>
            <a:r>
              <a:rPr lang="en-GB" altLang="zh-CN" dirty="0" err="1"/>
              <a:t>drop_duplicates</a:t>
            </a:r>
            <a:r>
              <a:rPr lang="en-GB" altLang="zh-CN" dirty="0"/>
              <a:t>()</a:t>
            </a:r>
            <a:endParaRPr lang="en-GB" altLang="zh-CN" dirty="0"/>
          </a:p>
          <a:p>
            <a:r>
              <a:rPr lang="en-GB" altLang="zh-CN" dirty="0" err="1"/>
              <a:t>order_count</a:t>
            </a:r>
            <a:r>
              <a:rPr lang="en-GB" altLang="zh-CN" dirty="0"/>
              <a:t>=</a:t>
            </a:r>
            <a:r>
              <a:rPr lang="en-GB" altLang="zh-CN" dirty="0" err="1"/>
              <a:t>order_count.pivot_table</a:t>
            </a:r>
            <a:r>
              <a:rPr lang="en-GB" altLang="zh-CN" dirty="0"/>
              <a:t>(index = '</a:t>
            </a:r>
            <a:r>
              <a:rPr lang="zh-CN" altLang="en-US" dirty="0"/>
              <a:t>地区编码</a:t>
            </a:r>
            <a:r>
              <a:rPr lang="en-US" altLang="zh-CN" dirty="0"/>
              <a:t>',</a:t>
            </a:r>
            <a:r>
              <a:rPr lang="en-GB" altLang="zh-CN" dirty="0"/>
              <a:t>columns='</a:t>
            </a:r>
            <a:r>
              <a:rPr lang="zh-CN" altLang="en-US" dirty="0"/>
              <a:t>年月</a:t>
            </a:r>
            <a:r>
              <a:rPr lang="en-US" altLang="zh-CN" dirty="0"/>
              <a:t>',</a:t>
            </a:r>
            <a:r>
              <a:rPr lang="en-GB" altLang="zh-CN" dirty="0"/>
              <a:t>values='</a:t>
            </a:r>
            <a:r>
              <a:rPr lang="zh-CN" altLang="en-US" dirty="0"/>
              <a:t>订单号</a:t>
            </a:r>
            <a:r>
              <a:rPr lang="en-US" altLang="zh-CN" dirty="0"/>
              <a:t>',</a:t>
            </a:r>
            <a:r>
              <a:rPr lang="en-GB" altLang="zh-CN" dirty="0" err="1"/>
              <a:t>aggfunc</a:t>
            </a:r>
            <a:r>
              <a:rPr lang="en-GB" altLang="zh-CN" dirty="0"/>
              <a:t>='count’)</a:t>
            </a:r>
            <a:endParaRPr lang="en-GB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215" y="3945255"/>
            <a:ext cx="7994650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2.9</a:t>
            </a:r>
            <a:r>
              <a:rPr lang="zh-CN" altLang="en-US" dirty="0"/>
              <a:t> 会员连带率分析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505587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统计消费商品数量</a:t>
            </a:r>
            <a:endParaRPr lang="zh-CN" altLang="en-US" dirty="0"/>
          </a:p>
          <a:p>
            <a:r>
              <a:rPr lang="en-GB" altLang="zh-CN" dirty="0" err="1"/>
              <a:t>consume_count</a:t>
            </a:r>
            <a:r>
              <a:rPr lang="en-GB" altLang="zh-CN" dirty="0"/>
              <a:t>=</a:t>
            </a:r>
            <a:r>
              <a:rPr lang="en-GB" altLang="zh-CN" dirty="0" err="1"/>
              <a:t>order_data.pivot_table</a:t>
            </a:r>
            <a:r>
              <a:rPr lang="en-GB" altLang="zh-CN" dirty="0"/>
              <a:t>(values = '</a:t>
            </a:r>
            <a:r>
              <a:rPr lang="zh-CN" altLang="en-US" dirty="0"/>
              <a:t>消费数量</a:t>
            </a:r>
            <a:r>
              <a:rPr lang="en-US" altLang="zh-CN" dirty="0"/>
              <a:t>',</a:t>
            </a:r>
            <a:r>
              <a:rPr lang="en-GB" altLang="zh-CN" dirty="0"/>
              <a:t>index='</a:t>
            </a:r>
            <a:r>
              <a:rPr lang="zh-CN" altLang="en-US" dirty="0"/>
              <a:t>地区编码</a:t>
            </a:r>
            <a:r>
              <a:rPr lang="en-US" altLang="zh-CN" dirty="0"/>
              <a:t>',</a:t>
            </a:r>
            <a:r>
              <a:rPr lang="en-GB" altLang="zh-CN" dirty="0"/>
              <a:t>columns='</a:t>
            </a:r>
            <a:r>
              <a:rPr lang="zh-CN" altLang="en-US" dirty="0"/>
              <a:t>年月</a:t>
            </a:r>
            <a:r>
              <a:rPr lang="en-US" altLang="zh-CN" dirty="0"/>
              <a:t>',</a:t>
            </a:r>
            <a:r>
              <a:rPr lang="en-GB" altLang="zh-CN" dirty="0" err="1"/>
              <a:t>aggfunc</a:t>
            </a:r>
            <a:r>
              <a:rPr lang="en-GB" altLang="zh-CN" dirty="0"/>
              <a:t>=sum)</a:t>
            </a:r>
            <a:endParaRPr lang="en-GB" altLang="zh-CN" dirty="0"/>
          </a:p>
          <a:p>
            <a:r>
              <a:rPr lang="en-GB" altLang="zh-CN" dirty="0" err="1"/>
              <a:t>consume_count.head</a:t>
            </a:r>
            <a:r>
              <a:rPr lang="en-GB" altLang="zh-CN" dirty="0"/>
              <a:t>()</a:t>
            </a:r>
            <a:endParaRPr lang="en-GB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计算连带率</a:t>
            </a:r>
            <a:endParaRPr lang="zh-CN" altLang="en-US" dirty="0"/>
          </a:p>
          <a:p>
            <a:r>
              <a:rPr lang="en-GB" altLang="zh-CN" dirty="0"/>
              <a:t>result=</a:t>
            </a:r>
            <a:r>
              <a:rPr lang="en-GB" altLang="zh-CN" dirty="0" err="1"/>
              <a:t>consume_count</a:t>
            </a:r>
            <a:r>
              <a:rPr lang="en-GB" altLang="zh-CN" dirty="0"/>
              <a:t>/</a:t>
            </a:r>
            <a:r>
              <a:rPr lang="en-GB" altLang="zh-CN" dirty="0" err="1"/>
              <a:t>order_count</a:t>
            </a:r>
            <a:endParaRPr lang="en-GB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小数二位显示</a:t>
            </a:r>
            <a:endParaRPr lang="zh-CN" altLang="en-US" dirty="0"/>
          </a:p>
          <a:p>
            <a:r>
              <a:rPr lang="en-GB" altLang="zh-CN" dirty="0"/>
              <a:t>result=</a:t>
            </a:r>
            <a:r>
              <a:rPr lang="en-GB" altLang="zh-CN" dirty="0" err="1"/>
              <a:t>result.applymap</a:t>
            </a:r>
            <a:r>
              <a:rPr lang="en-GB" altLang="zh-CN" dirty="0"/>
              <a:t>(lambda </a:t>
            </a:r>
            <a:r>
              <a:rPr lang="en-GB" altLang="zh-CN" dirty="0" err="1"/>
              <a:t>x:format</a:t>
            </a:r>
            <a:r>
              <a:rPr lang="en-GB" altLang="zh-CN" dirty="0"/>
              <a:t>(x,'.2f'))</a:t>
            </a:r>
            <a:endParaRPr lang="en-GB" altLang="zh-CN" dirty="0"/>
          </a:p>
          <a:p>
            <a:r>
              <a:rPr lang="en-GB" altLang="zh-CN" dirty="0"/>
              <a:t>result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3850" y="2443480"/>
            <a:ext cx="7778750" cy="1863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905" y="4779645"/>
            <a:ext cx="7981950" cy="16700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2.10 </a:t>
            </a:r>
            <a:r>
              <a:rPr lang="zh-CN" altLang="en-US" dirty="0"/>
              <a:t>会员复购率分析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复购率的概念和复购率分析的作用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复购率：指会员对该品牌产品或者服务的重复购买次数，重复购买率越多，则反应出会员对品牌的忠诚度就越高，反之则越低。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计算复购率需要指定时间范围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如何计算复购：会员消费次数一天之内只计算一次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复购率 </a:t>
            </a:r>
            <a:r>
              <a:rPr lang="en-US" altLang="zh-CN" b="0" dirty="0"/>
              <a:t>= </a:t>
            </a:r>
            <a:r>
              <a:rPr lang="zh-CN" altLang="en-US" b="0" dirty="0"/>
              <a:t>一段时间内消费次数大于</a:t>
            </a:r>
            <a:r>
              <a:rPr lang="en-US" altLang="zh-CN" b="0" dirty="0"/>
              <a:t>1</a:t>
            </a:r>
            <a:r>
              <a:rPr lang="zh-CN" altLang="en-US" b="0" dirty="0"/>
              <a:t>次的人数 </a:t>
            </a:r>
            <a:r>
              <a:rPr lang="en-US" altLang="zh-CN" b="0" dirty="0"/>
              <a:t>/ </a:t>
            </a:r>
            <a:r>
              <a:rPr lang="zh-CN" altLang="en-US" b="0" dirty="0"/>
              <a:t>总消费人数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复购率分析的作用：通过复购率分析可以反映出运营状态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1 Pandas </a:t>
            </a:r>
            <a:r>
              <a:rPr lang="zh-CN" altLang="en-US" dirty="0"/>
              <a:t>透视表概述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透视表介绍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数据透视表（</a:t>
            </a:r>
            <a:r>
              <a:rPr lang="en-US" altLang="zh-CN" dirty="0"/>
              <a:t>Pivot Table</a:t>
            </a:r>
            <a:r>
              <a:rPr lang="zh-CN" altLang="en-US" dirty="0"/>
              <a:t>）是一种交互式的表，可以进行某些计算，如求和与计数等。所进行的计算与数据跟数据透视表中的排列有关。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之所以称为数据透视表，是因为可以动态地改变它们的版面布置，以便按照不同方式分析数据，也可以重新安排行号、列标和页字段。每一次改变版面布置时，数据透视表会立即按照新的布置重新计算数据。另外，如果原始数据发生更改，则可以更新数据透视表。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在使用</a:t>
            </a:r>
            <a:r>
              <a:rPr lang="en-GB" altLang="zh-CN" dirty="0"/>
              <a:t>Excel</a:t>
            </a:r>
            <a:r>
              <a:rPr lang="zh-CN" altLang="en-US" dirty="0"/>
              <a:t>做数据分析时，透视表是很常用的功能，</a:t>
            </a:r>
            <a:r>
              <a:rPr lang="en-GB" altLang="zh-CN" dirty="0"/>
              <a:t>Pandas</a:t>
            </a:r>
            <a:r>
              <a:rPr lang="zh-CN" altLang="en-US" dirty="0"/>
              <a:t>也提供了透视表功能，对应的</a:t>
            </a:r>
            <a:r>
              <a:rPr lang="en-GB" altLang="zh-CN" dirty="0"/>
              <a:t>API</a:t>
            </a:r>
            <a:r>
              <a:rPr lang="zh-CN" altLang="en-US" dirty="0"/>
              <a:t>为</a:t>
            </a:r>
            <a:r>
              <a:rPr lang="en-GB" altLang="zh-CN" dirty="0" err="1"/>
              <a:t>pivot_table</a:t>
            </a:r>
            <a:endParaRPr lang="en-GB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2.10 </a:t>
            </a:r>
            <a:r>
              <a:rPr lang="zh-CN" altLang="en-US" dirty="0"/>
              <a:t>会员复购率分析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计算步骤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统计会员消费次数与是否复购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计算复购率并定义函数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统计</a:t>
            </a:r>
            <a:r>
              <a:rPr lang="en-US" altLang="zh-CN" b="0" dirty="0"/>
              <a:t>2018</a:t>
            </a:r>
            <a:r>
              <a:rPr lang="zh-CN" altLang="en-US" b="0" dirty="0"/>
              <a:t>年</a:t>
            </a:r>
            <a:r>
              <a:rPr lang="en-US" altLang="zh-CN" b="0" dirty="0"/>
              <a:t>01</a:t>
            </a:r>
            <a:r>
              <a:rPr lang="zh-CN" altLang="en-US" b="0" dirty="0"/>
              <a:t>月</a:t>
            </a:r>
            <a:r>
              <a:rPr lang="en-US" altLang="zh-CN" b="0" dirty="0"/>
              <a:t>~2018</a:t>
            </a:r>
            <a:r>
              <a:rPr lang="zh-CN" altLang="en-US" b="0" dirty="0"/>
              <a:t>年</a:t>
            </a:r>
            <a:r>
              <a:rPr lang="en-US" altLang="zh-CN" b="0" dirty="0"/>
              <a:t>12</a:t>
            </a:r>
            <a:r>
              <a:rPr lang="zh-CN" altLang="en-US" b="0" dirty="0"/>
              <a:t>月复购率和</a:t>
            </a:r>
            <a:r>
              <a:rPr lang="en-US" altLang="zh-CN" b="0" dirty="0"/>
              <a:t>2018</a:t>
            </a:r>
            <a:r>
              <a:rPr lang="zh-CN" altLang="en-US" b="0" dirty="0"/>
              <a:t>年</a:t>
            </a:r>
            <a:r>
              <a:rPr lang="en-US" altLang="zh-CN" b="0" dirty="0"/>
              <a:t>02</a:t>
            </a:r>
            <a:r>
              <a:rPr lang="zh-CN" altLang="en-US" b="0" dirty="0"/>
              <a:t>月</a:t>
            </a:r>
            <a:r>
              <a:rPr lang="en-US" altLang="zh-CN" b="0" dirty="0"/>
              <a:t>~2019</a:t>
            </a:r>
            <a:r>
              <a:rPr lang="zh-CN" altLang="en-US" b="0" dirty="0"/>
              <a:t>年</a:t>
            </a:r>
            <a:r>
              <a:rPr lang="en-US" altLang="zh-CN" b="0" dirty="0"/>
              <a:t>01</a:t>
            </a:r>
            <a:r>
              <a:rPr lang="zh-CN" altLang="en-US" b="0" dirty="0"/>
              <a:t>月复购率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计算复购率环比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2.10 </a:t>
            </a:r>
            <a:r>
              <a:rPr lang="zh-CN" altLang="en-US" dirty="0"/>
              <a:t>会员复购率分析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518033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统计会员消费次数与是否复购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由于一个会员同一天消费多次也算一次消费，所以会员消费次数按一天一次计算 因此需要对</a:t>
            </a:r>
            <a:r>
              <a:rPr lang="en-US" altLang="zh-CN" dirty="0"/>
              <a:t>"</a:t>
            </a:r>
            <a:r>
              <a:rPr lang="zh-CN" altLang="en-US" dirty="0"/>
              <a:t>会员卡号</a:t>
            </a:r>
            <a:r>
              <a:rPr lang="en-US" altLang="zh-CN" dirty="0"/>
              <a:t>"</a:t>
            </a:r>
            <a:r>
              <a:rPr lang="zh-CN" altLang="en-US" dirty="0"/>
              <a:t>和</a:t>
            </a:r>
            <a:r>
              <a:rPr lang="en-US" altLang="zh-CN" dirty="0"/>
              <a:t>"</a:t>
            </a:r>
            <a:r>
              <a:rPr lang="zh-CN" altLang="en-US" dirty="0"/>
              <a:t>时间</a:t>
            </a:r>
            <a:r>
              <a:rPr lang="en-US" altLang="zh-CN" dirty="0"/>
              <a:t>"</a:t>
            </a:r>
            <a:r>
              <a:rPr lang="zh-CN" altLang="en-US" dirty="0"/>
              <a:t>进行去重</a:t>
            </a:r>
            <a:endParaRPr lang="en-US" altLang="zh-CN" dirty="0"/>
          </a:p>
          <a:p>
            <a:r>
              <a:rPr lang="en-GB" altLang="zh-CN" dirty="0" err="1"/>
              <a:t>order_data</a:t>
            </a:r>
            <a:r>
              <a:rPr lang="en-GB" altLang="zh-CN" dirty="0"/>
              <a:t>=</a:t>
            </a:r>
            <a:r>
              <a:rPr lang="en-GB" altLang="zh-CN" dirty="0" err="1"/>
              <a:t>custom_consume.query</a:t>
            </a:r>
            <a:r>
              <a:rPr lang="en-GB" altLang="zh-CN" dirty="0"/>
              <a:t>("</a:t>
            </a:r>
            <a:r>
              <a:rPr lang="zh-CN" altLang="en-US" dirty="0"/>
              <a:t>订单类型</a:t>
            </a:r>
            <a:r>
              <a:rPr lang="en-US" altLang="zh-CN" dirty="0"/>
              <a:t>=='</a:t>
            </a:r>
            <a:r>
              <a:rPr lang="zh-CN" altLang="en-US" dirty="0"/>
              <a:t>下单</a:t>
            </a:r>
            <a:r>
              <a:rPr lang="en-US" altLang="zh-CN" dirty="0"/>
              <a:t>'")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因为需要用到地区编号和年月  所以选择订单日期、卡号、年月、地区编码、四个字段一起去重</a:t>
            </a:r>
            <a:endParaRPr lang="zh-CN" altLang="en-US" dirty="0"/>
          </a:p>
          <a:p>
            <a:r>
              <a:rPr lang="en-GB" altLang="zh-CN" dirty="0" err="1"/>
              <a:t>order_data</a:t>
            </a:r>
            <a:r>
              <a:rPr lang="en-GB" altLang="zh-CN" dirty="0"/>
              <a:t>=</a:t>
            </a:r>
            <a:r>
              <a:rPr lang="en-GB" altLang="zh-CN" dirty="0" err="1"/>
              <a:t>order_data</a:t>
            </a:r>
            <a:r>
              <a:rPr lang="en-GB" altLang="zh-CN" dirty="0"/>
              <a:t>[['</a:t>
            </a:r>
            <a:r>
              <a:rPr lang="zh-CN" altLang="en-US" dirty="0"/>
              <a:t>订单日期</a:t>
            </a:r>
            <a:r>
              <a:rPr lang="en-US" altLang="zh-CN" dirty="0"/>
              <a:t>','</a:t>
            </a:r>
            <a:r>
              <a:rPr lang="zh-CN" altLang="en-US" dirty="0"/>
              <a:t>卡号</a:t>
            </a:r>
            <a:r>
              <a:rPr lang="en-US" altLang="zh-CN" dirty="0"/>
              <a:t>','</a:t>
            </a:r>
            <a:r>
              <a:rPr lang="zh-CN" altLang="en-US" dirty="0"/>
              <a:t>年月</a:t>
            </a:r>
            <a:r>
              <a:rPr lang="en-US" altLang="zh-CN" dirty="0"/>
              <a:t>','</a:t>
            </a:r>
            <a:r>
              <a:rPr lang="zh-CN" altLang="en-US" dirty="0"/>
              <a:t>地区编码</a:t>
            </a:r>
            <a:r>
              <a:rPr lang="en-US" altLang="zh-CN" dirty="0"/>
              <a:t>']].</a:t>
            </a:r>
            <a:r>
              <a:rPr lang="en-GB" altLang="zh-CN" dirty="0" err="1"/>
              <a:t>drop_duplicates</a:t>
            </a:r>
            <a:r>
              <a:rPr lang="en-GB" altLang="zh-CN" dirty="0"/>
              <a:t>()</a:t>
            </a:r>
            <a:endParaRPr lang="en-GB" altLang="zh-CN" dirty="0"/>
          </a:p>
          <a:p>
            <a:r>
              <a:rPr lang="en-GB" altLang="zh-CN" dirty="0" err="1"/>
              <a:t>consume_count</a:t>
            </a:r>
            <a:r>
              <a:rPr lang="en-GB" altLang="zh-CN" dirty="0"/>
              <a:t> = </a:t>
            </a:r>
            <a:r>
              <a:rPr lang="en-GB" altLang="zh-CN" dirty="0" err="1"/>
              <a:t>order_data.pivot_table</a:t>
            </a:r>
            <a:r>
              <a:rPr lang="en-GB" altLang="zh-CN" dirty="0"/>
              <a:t>(index =['</a:t>
            </a:r>
            <a:r>
              <a:rPr lang="zh-CN" altLang="en-US" dirty="0"/>
              <a:t>地区编码</a:t>
            </a:r>
            <a:r>
              <a:rPr lang="en-US" altLang="zh-CN" dirty="0"/>
              <a:t>','</a:t>
            </a:r>
            <a:r>
              <a:rPr lang="zh-CN" altLang="en-US" dirty="0"/>
              <a:t>卡号</a:t>
            </a:r>
            <a:r>
              <a:rPr lang="en-US" altLang="zh-CN" dirty="0"/>
              <a:t>'],</a:t>
            </a:r>
            <a:r>
              <a:rPr lang="en-GB" altLang="zh-CN" dirty="0"/>
              <a:t>values='</a:t>
            </a:r>
            <a:r>
              <a:rPr lang="zh-CN" altLang="en-US" dirty="0"/>
              <a:t>订单日期</a:t>
            </a:r>
            <a:r>
              <a:rPr lang="en-US" altLang="zh-CN" dirty="0"/>
              <a:t>',</a:t>
            </a:r>
            <a:r>
              <a:rPr lang="en-GB" altLang="zh-CN" dirty="0" err="1"/>
              <a:t>aggfunc</a:t>
            </a:r>
            <a:r>
              <a:rPr lang="en-GB" altLang="zh-CN" dirty="0"/>
              <a:t>='count').</a:t>
            </a:r>
            <a:r>
              <a:rPr lang="en-GB" altLang="zh-CN" dirty="0" err="1"/>
              <a:t>reset_index</a:t>
            </a:r>
            <a:r>
              <a:rPr lang="en-GB" altLang="zh-CN" dirty="0"/>
              <a:t>()</a:t>
            </a:r>
            <a:endParaRPr lang="en-GB" altLang="zh-CN" dirty="0"/>
          </a:p>
          <a:p>
            <a:r>
              <a:rPr lang="en-GB" altLang="zh-CN" dirty="0" err="1"/>
              <a:t>consume_count.rename</a:t>
            </a:r>
            <a:r>
              <a:rPr lang="en-GB" altLang="zh-CN" dirty="0"/>
              <a:t>(columns={'</a:t>
            </a:r>
            <a:r>
              <a:rPr lang="zh-CN" altLang="en-US" dirty="0"/>
              <a:t>订单日期</a:t>
            </a:r>
            <a:r>
              <a:rPr lang="en-US" altLang="zh-CN" dirty="0"/>
              <a:t>':'</a:t>
            </a:r>
            <a:r>
              <a:rPr lang="zh-CN" altLang="en-US" dirty="0"/>
              <a:t>消费次数</a:t>
            </a:r>
            <a:r>
              <a:rPr lang="en-US" altLang="zh-CN" dirty="0"/>
              <a:t>'},</a:t>
            </a:r>
            <a:r>
              <a:rPr lang="en-GB" altLang="zh-CN" dirty="0" err="1"/>
              <a:t>inplace</a:t>
            </a:r>
            <a:r>
              <a:rPr lang="en-GB" altLang="zh-CN" dirty="0"/>
              <a:t>=True)</a:t>
            </a:r>
            <a:endParaRPr lang="en-GB" altLang="zh-CN" dirty="0"/>
          </a:p>
          <a:p>
            <a:r>
              <a:rPr lang="en-GB" altLang="zh-CN" dirty="0" err="1"/>
              <a:t>consume_count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3665" y="5336540"/>
            <a:ext cx="6346825" cy="14331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2.10 </a:t>
            </a:r>
            <a:r>
              <a:rPr lang="zh-CN" altLang="en-US" dirty="0"/>
              <a:t>会员复购率分析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509206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判断是否复购</a:t>
            </a:r>
            <a:endParaRPr lang="zh-CN" altLang="en-US" dirty="0"/>
          </a:p>
          <a:p>
            <a:r>
              <a:rPr lang="en-GB" altLang="zh-CN" dirty="0" err="1"/>
              <a:t>consume_count</a:t>
            </a:r>
            <a:r>
              <a:rPr lang="en-GB" altLang="zh-CN" dirty="0"/>
              <a:t>['</a:t>
            </a:r>
            <a:r>
              <a:rPr lang="zh-CN" altLang="en-US" dirty="0"/>
              <a:t>是否复购</a:t>
            </a:r>
            <a:r>
              <a:rPr lang="en-US" altLang="zh-CN" dirty="0"/>
              <a:t>']=</a:t>
            </a:r>
            <a:r>
              <a:rPr lang="en-GB" altLang="zh-CN" dirty="0" err="1"/>
              <a:t>consume_count</a:t>
            </a:r>
            <a:r>
              <a:rPr lang="en-GB" altLang="zh-CN" dirty="0"/>
              <a:t>['</a:t>
            </a:r>
            <a:r>
              <a:rPr lang="zh-CN" altLang="en-US" dirty="0"/>
              <a:t>消费次数</a:t>
            </a:r>
            <a:r>
              <a:rPr lang="en-US" altLang="zh-CN" dirty="0"/>
              <a:t>']&gt;1</a:t>
            </a:r>
            <a:endParaRPr lang="en-US" altLang="zh-CN" dirty="0"/>
          </a:p>
          <a:p>
            <a:r>
              <a:rPr lang="en-GB" altLang="zh-CN" dirty="0" err="1"/>
              <a:t>consume_count</a:t>
            </a:r>
            <a:endParaRPr lang="en-GB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计算复购率并定义函数，统计每个地区的购买人数和复购人数</a:t>
            </a:r>
            <a:endParaRPr lang="en-US" altLang="zh-CN" dirty="0"/>
          </a:p>
          <a:p>
            <a:r>
              <a:rPr lang="en-US" altLang="en-GB" dirty="0" err="1"/>
              <a:t>reorder</a:t>
            </a:r>
            <a:r>
              <a:rPr lang="en-GB" altLang="zh-CN" dirty="0" err="1"/>
              <a:t>_data</a:t>
            </a:r>
            <a:r>
              <a:rPr lang="en-GB" altLang="zh-CN" dirty="0"/>
              <a:t>=</a:t>
            </a:r>
            <a:r>
              <a:rPr lang="en-GB" altLang="zh-CN" dirty="0" err="1"/>
              <a:t>consume_count.pivot_table</a:t>
            </a:r>
            <a:r>
              <a:rPr lang="en-GB" altLang="zh-CN" dirty="0"/>
              <a:t>(index = ['</a:t>
            </a:r>
            <a:r>
              <a:rPr lang="zh-CN" altLang="en-US" dirty="0"/>
              <a:t>地区编码</a:t>
            </a:r>
            <a:r>
              <a:rPr lang="en-US" altLang="zh-CN" dirty="0"/>
              <a:t>'],</a:t>
            </a:r>
            <a:r>
              <a:rPr lang="en-GB" altLang="zh-CN" dirty="0"/>
              <a:t>values=['</a:t>
            </a:r>
            <a:r>
              <a:rPr lang="zh-CN" altLang="en-US" dirty="0"/>
              <a:t>消费次数</a:t>
            </a:r>
            <a:r>
              <a:rPr lang="en-US" altLang="zh-CN" dirty="0"/>
              <a:t>','</a:t>
            </a:r>
            <a:r>
              <a:rPr lang="zh-CN" altLang="en-US" dirty="0"/>
              <a:t>是否复购</a:t>
            </a:r>
            <a:r>
              <a:rPr lang="en-US" altLang="zh-CN" dirty="0"/>
              <a:t>'],</a:t>
            </a:r>
            <a:r>
              <a:rPr lang="en-GB" altLang="zh-CN" dirty="0" err="1"/>
              <a:t>aggfunc</a:t>
            </a:r>
            <a:r>
              <a:rPr lang="en-GB" altLang="zh-CN" dirty="0"/>
              <a:t>={'</a:t>
            </a:r>
            <a:r>
              <a:rPr lang="zh-CN" altLang="en-US" dirty="0"/>
              <a:t>消费次数</a:t>
            </a:r>
            <a:r>
              <a:rPr lang="en-US" altLang="zh-CN" dirty="0"/>
              <a:t>':'</a:t>
            </a:r>
            <a:r>
              <a:rPr lang="en-GB" altLang="zh-CN" dirty="0"/>
              <a:t>count','</a:t>
            </a:r>
            <a:r>
              <a:rPr lang="zh-CN" altLang="en-US" dirty="0"/>
              <a:t>是否复购</a:t>
            </a:r>
            <a:r>
              <a:rPr lang="en-US" altLang="zh-CN" dirty="0"/>
              <a:t>':'</a:t>
            </a:r>
            <a:r>
              <a:rPr lang="en-GB" altLang="zh-CN" dirty="0"/>
              <a:t>sum'})</a:t>
            </a:r>
            <a:endParaRPr lang="en-GB" altLang="zh-CN" dirty="0"/>
          </a:p>
          <a:p>
            <a:r>
              <a:rPr lang="en-US" altLang="en-GB" dirty="0" err="1"/>
              <a:t>reorder</a:t>
            </a:r>
            <a:r>
              <a:rPr lang="en-GB" altLang="zh-CN" dirty="0" err="1"/>
              <a:t>_data.columns</a:t>
            </a:r>
            <a:r>
              <a:rPr lang="en-GB" altLang="zh-CN" dirty="0"/>
              <a:t>=['</a:t>
            </a:r>
            <a:r>
              <a:rPr lang="zh-CN" altLang="en-US" dirty="0"/>
              <a:t>复购人数</a:t>
            </a:r>
            <a:r>
              <a:rPr lang="en-US" altLang="zh-CN" dirty="0"/>
              <a:t>','</a:t>
            </a:r>
            <a:r>
              <a:rPr lang="zh-CN" altLang="en-US" dirty="0"/>
              <a:t>购买人数</a:t>
            </a:r>
            <a:r>
              <a:rPr lang="en-US" altLang="zh-CN" dirty="0"/>
              <a:t>']</a:t>
            </a:r>
            <a:endParaRPr lang="en-US" altLang="zh-CN" dirty="0"/>
          </a:p>
          <a:p>
            <a:r>
              <a:rPr lang="en-US" altLang="en-GB" dirty="0" err="1"/>
              <a:t>reorder</a:t>
            </a:r>
            <a:r>
              <a:rPr lang="en-GB" altLang="zh-CN" dirty="0" err="1"/>
              <a:t>_data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9505" y="939800"/>
            <a:ext cx="5750560" cy="2044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25" y="4626610"/>
            <a:ext cx="7550150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2.10 </a:t>
            </a:r>
            <a:r>
              <a:rPr lang="zh-CN" altLang="en-US" dirty="0"/>
              <a:t>会员复购率分析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计算复购率</a:t>
            </a:r>
            <a:endParaRPr lang="en-US" altLang="zh-CN" dirty="0"/>
          </a:p>
          <a:p>
            <a:r>
              <a:rPr lang="en-US" altLang="en-GB" dirty="0" err="1"/>
              <a:t>reorder</a:t>
            </a:r>
            <a:r>
              <a:rPr lang="en-GB" altLang="zh-CN" dirty="0" err="1"/>
              <a:t>_data.loc</a:t>
            </a:r>
            <a:r>
              <a:rPr lang="en-GB" altLang="zh-CN" dirty="0"/>
              <a:t>[:,'</a:t>
            </a:r>
            <a:r>
              <a:rPr lang="zh-CN" altLang="en-US" dirty="0"/>
              <a:t>复购率</a:t>
            </a:r>
            <a:r>
              <a:rPr lang="en-US" altLang="zh-CN" dirty="0"/>
              <a:t>']=reorder</a:t>
            </a:r>
            <a:r>
              <a:rPr lang="en-GB" altLang="zh-CN" dirty="0" err="1"/>
              <a:t>_data</a:t>
            </a:r>
            <a:r>
              <a:rPr lang="en-GB" altLang="zh-CN" dirty="0"/>
              <a:t>['</a:t>
            </a:r>
            <a:r>
              <a:rPr lang="zh-CN" altLang="en-US" dirty="0"/>
              <a:t>复购人数</a:t>
            </a:r>
            <a:r>
              <a:rPr lang="en-US" altLang="zh-CN" dirty="0"/>
              <a:t>']/reorder</a:t>
            </a:r>
            <a:r>
              <a:rPr lang="en-GB" altLang="zh-CN" dirty="0" err="1"/>
              <a:t>_data</a:t>
            </a:r>
            <a:r>
              <a:rPr lang="en-GB" altLang="zh-CN" dirty="0"/>
              <a:t>['</a:t>
            </a:r>
            <a:r>
              <a:rPr lang="zh-CN" altLang="en-US" dirty="0"/>
              <a:t>购买人数</a:t>
            </a:r>
            <a:r>
              <a:rPr lang="en-US" altLang="zh-CN" dirty="0"/>
              <a:t>']</a:t>
            </a:r>
            <a:endParaRPr lang="en-US" altLang="zh-CN" dirty="0"/>
          </a:p>
          <a:p>
            <a:r>
              <a:rPr lang="en-US" altLang="en-GB" dirty="0" err="1"/>
              <a:t>reorder</a:t>
            </a:r>
            <a:r>
              <a:rPr lang="en-GB" altLang="zh-CN" dirty="0" err="1"/>
              <a:t>_data</a:t>
            </a:r>
            <a:endParaRPr lang="en-GB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上面计算的数据为所有数据的复购率，我们要统计每年的复购率，所以要先对数据进行订单日期筛选，这里我们定义一个函数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49400" y="3968115"/>
          <a:ext cx="97155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1" imgW="971550" imgH="952500" progId="Package">
                  <p:embed/>
                </p:oleObj>
              </mc:Choice>
              <mc:Fallback>
                <p:oleObj name="" showAsIcon="1" r:id="rId1" imgW="971550" imgH="952500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49400" y="3968115"/>
                        <a:ext cx="97155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830" y="3482340"/>
            <a:ext cx="7715250" cy="2540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2.10 </a:t>
            </a:r>
            <a:r>
              <a:rPr lang="zh-CN" altLang="en-US" dirty="0"/>
              <a:t>会员复购率分析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51415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统计</a:t>
            </a:r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01</a:t>
            </a:r>
            <a:r>
              <a:rPr lang="zh-CN" altLang="en-US" dirty="0"/>
              <a:t>月</a:t>
            </a:r>
            <a:r>
              <a:rPr lang="en-US" altLang="zh-CN" dirty="0"/>
              <a:t>~2018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月复购率和</a:t>
            </a:r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02</a:t>
            </a:r>
            <a:r>
              <a:rPr lang="zh-CN" altLang="en-US" dirty="0"/>
              <a:t>月</a:t>
            </a:r>
            <a:r>
              <a:rPr lang="en-US" altLang="zh-CN" dirty="0"/>
              <a:t>~2019</a:t>
            </a:r>
            <a:r>
              <a:rPr lang="zh-CN" altLang="en-US" dirty="0"/>
              <a:t>年</a:t>
            </a:r>
            <a:r>
              <a:rPr lang="en-US" altLang="zh-CN" dirty="0"/>
              <a:t>01</a:t>
            </a:r>
            <a:r>
              <a:rPr lang="zh-CN" altLang="en-US" dirty="0"/>
              <a:t>月复购率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计算</a:t>
            </a:r>
            <a:r>
              <a:rPr lang="en-US" altLang="zh-CN" dirty="0"/>
              <a:t>2018</a:t>
            </a:r>
            <a:r>
              <a:rPr lang="zh-CN" altLang="en-US" dirty="0"/>
              <a:t>年的复购率</a:t>
            </a:r>
            <a:endParaRPr lang="zh-CN" altLang="en-US" dirty="0"/>
          </a:p>
          <a:p>
            <a:r>
              <a:rPr lang="en-GB" altLang="zh-CN" dirty="0"/>
              <a:t>reorder_2018=</a:t>
            </a:r>
            <a:r>
              <a:rPr lang="en-GB" altLang="zh-CN" dirty="0" err="1"/>
              <a:t>stats_reorder</a:t>
            </a:r>
            <a:r>
              <a:rPr lang="en-GB" altLang="zh-CN" dirty="0"/>
              <a:t>(201801,201812,'2018.01-2018.12')</a:t>
            </a:r>
            <a:endParaRPr lang="en-GB" altLang="zh-CN" dirty="0"/>
          </a:p>
          <a:p>
            <a:r>
              <a:rPr lang="en-GB" altLang="zh-CN" dirty="0"/>
              <a:t>reorder_2018</a:t>
            </a:r>
            <a:endParaRPr lang="en-GB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计算</a:t>
            </a:r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02</a:t>
            </a:r>
            <a:r>
              <a:rPr lang="zh-CN" altLang="en-US" dirty="0"/>
              <a:t>月</a:t>
            </a:r>
            <a:r>
              <a:rPr lang="en-US" altLang="zh-CN" dirty="0"/>
              <a:t>~2019</a:t>
            </a:r>
            <a:r>
              <a:rPr lang="zh-CN" altLang="en-US" dirty="0"/>
              <a:t>年</a:t>
            </a:r>
            <a:r>
              <a:rPr lang="en-US" altLang="zh-CN" dirty="0"/>
              <a:t>01</a:t>
            </a:r>
            <a:r>
              <a:rPr lang="zh-CN" altLang="en-US" dirty="0"/>
              <a:t>月的复购率</a:t>
            </a:r>
            <a:endParaRPr lang="zh-CN" altLang="en-US" dirty="0"/>
          </a:p>
          <a:p>
            <a:r>
              <a:rPr lang="en-GB" altLang="zh-CN" dirty="0"/>
              <a:t>reorder_2019=</a:t>
            </a:r>
            <a:r>
              <a:rPr lang="en-GB" altLang="zh-CN" dirty="0" err="1"/>
              <a:t>stats_reorder</a:t>
            </a:r>
            <a:r>
              <a:rPr lang="en-GB" altLang="zh-CN" dirty="0"/>
              <a:t>(201802,201901,'2018.02-2019.01')</a:t>
            </a:r>
            <a:endParaRPr lang="en-GB" altLang="zh-CN" dirty="0"/>
          </a:p>
          <a:p>
            <a:r>
              <a:rPr lang="en-GB" altLang="zh-CN" dirty="0"/>
              <a:t>reorder_2019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5930" y="2149475"/>
            <a:ext cx="5246370" cy="2559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15" y="4708525"/>
            <a:ext cx="7645400" cy="19780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2.10 </a:t>
            </a:r>
            <a:r>
              <a:rPr lang="zh-CN" altLang="en-US" dirty="0"/>
              <a:t>会员复购率分析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510603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计算复购率环比</a:t>
            </a:r>
            <a:endParaRPr lang="en-US" altLang="zh-CN" dirty="0"/>
          </a:p>
          <a:p>
            <a:r>
              <a:rPr lang="en-US" altLang="zh-CN" dirty="0"/>
              <a:t>#</a:t>
            </a:r>
            <a:r>
              <a:rPr lang="zh-CN" altLang="en-US" dirty="0"/>
              <a:t>合并数据</a:t>
            </a:r>
            <a:endParaRPr lang="zh-CN" altLang="en-US" dirty="0"/>
          </a:p>
          <a:p>
            <a:r>
              <a:rPr lang="en-GB" altLang="zh-CN" dirty="0"/>
              <a:t>result=</a:t>
            </a:r>
            <a:r>
              <a:rPr lang="en-GB" altLang="zh-CN" dirty="0" err="1"/>
              <a:t>pd.concat</a:t>
            </a:r>
            <a:r>
              <a:rPr lang="en-GB" altLang="zh-CN" dirty="0"/>
              <a:t>([reorder_2018['2018.01-2018.12</a:t>
            </a:r>
            <a:r>
              <a:rPr lang="zh-CN" altLang="en-US" dirty="0"/>
              <a:t>复购率</a:t>
            </a:r>
            <a:r>
              <a:rPr lang="en-US" altLang="zh-CN" dirty="0"/>
              <a:t>'],</a:t>
            </a:r>
            <a:r>
              <a:rPr lang="en-GB" altLang="zh-CN" dirty="0"/>
              <a:t>reorder_2019['2018.02-2019.01</a:t>
            </a:r>
            <a:r>
              <a:rPr lang="zh-CN" altLang="en-US" dirty="0"/>
              <a:t>复购率</a:t>
            </a:r>
            <a:r>
              <a:rPr lang="en-US" altLang="zh-CN" dirty="0"/>
              <a:t>']],</a:t>
            </a:r>
            <a:r>
              <a:rPr lang="en-GB" altLang="zh-CN" dirty="0"/>
              <a:t>axis = 1)</a:t>
            </a:r>
            <a:endParaRPr lang="en-GB" altLang="zh-CN" dirty="0"/>
          </a:p>
          <a:p>
            <a:r>
              <a:rPr lang="en-GB" altLang="zh-CN" dirty="0"/>
              <a:t>#</a:t>
            </a:r>
            <a:r>
              <a:rPr lang="zh-CN" altLang="en-US" dirty="0"/>
              <a:t>计算环比</a:t>
            </a:r>
            <a:endParaRPr lang="zh-CN" altLang="en-US" dirty="0"/>
          </a:p>
          <a:p>
            <a:r>
              <a:rPr lang="en-GB" altLang="zh-CN" dirty="0"/>
              <a:t>result['</a:t>
            </a:r>
            <a:r>
              <a:rPr lang="zh-CN" altLang="en-US" dirty="0"/>
              <a:t>环比</a:t>
            </a:r>
            <a:r>
              <a:rPr lang="en-US" altLang="zh-CN" dirty="0"/>
              <a:t>']=(</a:t>
            </a:r>
            <a:r>
              <a:rPr lang="en-GB" altLang="zh-CN" dirty="0"/>
              <a:t>result['2018.02-2019.01</a:t>
            </a:r>
            <a:r>
              <a:rPr lang="zh-CN" altLang="en-US" dirty="0"/>
              <a:t>复购率</a:t>
            </a:r>
            <a:r>
              <a:rPr lang="en-US" altLang="zh-CN" dirty="0"/>
              <a:t>']-</a:t>
            </a:r>
            <a:r>
              <a:rPr lang="en-GB" altLang="zh-CN" dirty="0"/>
              <a:t>result['2018.01-2018.12</a:t>
            </a:r>
            <a:r>
              <a:rPr lang="zh-CN" altLang="en-US" dirty="0"/>
              <a:t>复购率</a:t>
            </a:r>
            <a:r>
              <a:rPr lang="en-US" altLang="zh-CN" dirty="0"/>
              <a:t>'])</a:t>
            </a:r>
            <a:endParaRPr lang="en-US" altLang="zh-CN" dirty="0"/>
          </a:p>
          <a:p>
            <a:r>
              <a:rPr lang="en-US" altLang="zh-CN" dirty="0"/>
              <a:t>#</a:t>
            </a:r>
            <a:r>
              <a:rPr lang="zh-CN" altLang="en-US" dirty="0"/>
              <a:t>百分数显示</a:t>
            </a:r>
            <a:endParaRPr lang="zh-CN" altLang="en-US" dirty="0"/>
          </a:p>
          <a:p>
            <a:r>
              <a:rPr lang="en-GB" altLang="zh-CN" dirty="0"/>
              <a:t>result=</a:t>
            </a:r>
            <a:r>
              <a:rPr lang="en-GB" altLang="zh-CN" dirty="0" err="1"/>
              <a:t>result.applymap</a:t>
            </a:r>
            <a:r>
              <a:rPr lang="en-GB" altLang="zh-CN" dirty="0"/>
              <a:t>(lambda </a:t>
            </a:r>
            <a:r>
              <a:rPr lang="en-GB" altLang="zh-CN" dirty="0" err="1"/>
              <a:t>x:format</a:t>
            </a:r>
            <a:r>
              <a:rPr lang="en-GB" altLang="zh-CN" dirty="0"/>
              <a:t>(x,'.2%'))</a:t>
            </a:r>
            <a:endParaRPr lang="en-GB" altLang="zh-CN" dirty="0"/>
          </a:p>
          <a:p>
            <a:r>
              <a:rPr lang="en-GB" altLang="zh-CN" dirty="0"/>
              <a:t>result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408386" y="2501462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7735" y="4481830"/>
            <a:ext cx="4133850" cy="21018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透视表是数据分析中经常使用的</a:t>
            </a:r>
            <a:r>
              <a:rPr lang="en-GB" altLang="zh-CN" dirty="0"/>
              <a:t>API</a:t>
            </a:r>
            <a:r>
              <a:rPr lang="zh-CN" altLang="en-GB" dirty="0"/>
              <a:t>，</a:t>
            </a:r>
            <a:r>
              <a:rPr lang="zh-CN" altLang="en-US" dirty="0"/>
              <a:t>跟</a:t>
            </a:r>
            <a:r>
              <a:rPr lang="en-GB" altLang="zh-CN" dirty="0"/>
              <a:t>Excel</a:t>
            </a:r>
            <a:r>
              <a:rPr lang="zh-CN" altLang="en-US" dirty="0"/>
              <a:t>中的数据透视表功能类似</a:t>
            </a:r>
            <a:endParaRPr lang="zh-CN" altLang="en-US" dirty="0"/>
          </a:p>
          <a:p>
            <a:r>
              <a:rPr lang="en-GB" altLang="zh-CN" dirty="0"/>
              <a:t>Pandas</a:t>
            </a:r>
            <a:r>
              <a:rPr lang="zh-CN" altLang="en-US" dirty="0"/>
              <a:t>的数据透视表，</a:t>
            </a:r>
            <a:r>
              <a:rPr lang="en-GB" altLang="zh-CN" dirty="0" err="1"/>
              <a:t>pivot_table</a:t>
            </a:r>
            <a:r>
              <a:rPr lang="zh-CN" altLang="en-GB" dirty="0"/>
              <a:t>，</a:t>
            </a:r>
            <a:r>
              <a:rPr lang="zh-CN" altLang="en-US" dirty="0"/>
              <a:t>常用几个参数 </a:t>
            </a:r>
            <a:r>
              <a:rPr lang="en-GB" altLang="zh-CN" dirty="0"/>
              <a:t>index</a:t>
            </a:r>
            <a:r>
              <a:rPr lang="zh-CN" altLang="en-GB" dirty="0"/>
              <a:t>，</a:t>
            </a:r>
            <a:r>
              <a:rPr lang="en-GB" altLang="zh-CN" dirty="0"/>
              <a:t>values</a:t>
            </a:r>
            <a:r>
              <a:rPr lang="zh-CN" altLang="en-GB" dirty="0"/>
              <a:t>，</a:t>
            </a:r>
            <a:r>
              <a:rPr lang="en-GB" altLang="zh-CN" dirty="0"/>
              <a:t>columns</a:t>
            </a:r>
            <a:r>
              <a:rPr lang="zh-CN" altLang="en-GB" dirty="0"/>
              <a:t>，</a:t>
            </a:r>
            <a:r>
              <a:rPr lang="en-GB" altLang="zh-CN" dirty="0" err="1"/>
              <a:t>aggfu</a:t>
            </a:r>
            <a:r>
              <a:rPr lang="en-US" altLang="en-GB" dirty="0" err="1"/>
              <a:t>n</a:t>
            </a:r>
            <a:r>
              <a:rPr lang="en-GB" altLang="zh-CN" dirty="0" err="1"/>
              <a:t>c</a:t>
            </a:r>
            <a:r>
              <a:rPr lang="zh-CN" altLang="en-GB" dirty="0"/>
              <a:t>，</a:t>
            </a:r>
            <a:r>
              <a:rPr lang="en-GB" altLang="zh-CN" dirty="0"/>
              <a:t>margin</a:t>
            </a:r>
            <a:r>
              <a:rPr lang="en-US" altLang="en-GB" dirty="0"/>
              <a:t>s</a:t>
            </a:r>
            <a:endParaRPr lang="en-GB" altLang="zh-CN" dirty="0"/>
          </a:p>
          <a:p>
            <a:r>
              <a:rPr lang="en-GB" altLang="zh-CN" dirty="0"/>
              <a:t>Pandas</a:t>
            </a:r>
            <a:r>
              <a:rPr lang="zh-CN" altLang="en-GB" dirty="0"/>
              <a:t>透视表</a:t>
            </a:r>
            <a:r>
              <a:rPr lang="zh-CN" altLang="en-US" dirty="0"/>
              <a:t>的功能与</a:t>
            </a:r>
            <a:r>
              <a:rPr lang="en-GB" altLang="zh-CN" dirty="0" err="1"/>
              <a:t>groupby</a:t>
            </a:r>
            <a:r>
              <a:rPr lang="zh-CN" altLang="en-US" dirty="0"/>
              <a:t>功能类似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1 Pandas </a:t>
            </a:r>
            <a:r>
              <a:rPr lang="zh-CN" altLang="en-US" dirty="0"/>
              <a:t>透视表概述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en-GB" altLang="zh-CN" dirty="0" err="1"/>
              <a:t>pivot_table</a:t>
            </a:r>
            <a:r>
              <a:rPr lang="zh-CN" altLang="en-US" dirty="0"/>
              <a:t>函数介绍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GB" altLang="zh-CN" dirty="0"/>
              <a:t>Pandas </a:t>
            </a:r>
            <a:r>
              <a:rPr lang="en-GB" altLang="zh-CN" dirty="0" err="1"/>
              <a:t>pivot_table</a:t>
            </a:r>
            <a:r>
              <a:rPr lang="zh-CN" altLang="en-US" dirty="0"/>
              <a:t>函数介绍：</a:t>
            </a:r>
            <a:r>
              <a:rPr lang="en-GB" altLang="zh-CN" dirty="0"/>
              <a:t>pandas</a:t>
            </a:r>
            <a:r>
              <a:rPr lang="zh-CN" altLang="en-US" dirty="0"/>
              <a:t>有两个</a:t>
            </a:r>
            <a:r>
              <a:rPr lang="en-GB" altLang="zh-CN" dirty="0" err="1"/>
              <a:t>pivot_table</a:t>
            </a:r>
            <a:r>
              <a:rPr lang="zh-CN" altLang="en-US" dirty="0"/>
              <a:t>函数</a:t>
            </a:r>
            <a:r>
              <a:rPr lang="en-US" altLang="zh-CN" dirty="0"/>
              <a:t>(</a:t>
            </a:r>
            <a:r>
              <a:rPr lang="zh-CN" altLang="en-US" dirty="0"/>
              <a:t>类函数</a:t>
            </a:r>
            <a:r>
              <a:rPr lang="en-US" altLang="zh-CN" dirty="0"/>
              <a:t>,</a:t>
            </a:r>
            <a:r>
              <a:rPr lang="zh-CN" altLang="en-US" dirty="0"/>
              <a:t>对象函数</a:t>
            </a:r>
            <a:r>
              <a:rPr lang="en-US" altLang="zh-CN" dirty="0"/>
              <a:t>)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altLang="zh-CN" b="0" dirty="0" err="1"/>
              <a:t>pandas.pivot_table</a:t>
            </a:r>
            <a:endParaRPr lang="en-GB" altLang="zh-CN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altLang="zh-CN" b="0" dirty="0" err="1"/>
              <a:t>DataFrame.pivot_table</a:t>
            </a:r>
            <a:endParaRPr lang="en-GB" altLang="zh-CN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altLang="zh-CN" b="0" dirty="0" err="1"/>
              <a:t>pandas.pivot_table</a:t>
            </a:r>
            <a:r>
              <a:rPr lang="en-GB" altLang="zh-CN" b="0" dirty="0"/>
              <a:t> </a:t>
            </a:r>
            <a:r>
              <a:rPr lang="zh-CN" altLang="en-US" b="0" dirty="0"/>
              <a:t>比 </a:t>
            </a:r>
            <a:r>
              <a:rPr lang="en-GB" altLang="zh-CN" b="0" dirty="0" err="1"/>
              <a:t>DataFrame.pivot_table</a:t>
            </a:r>
            <a:r>
              <a:rPr lang="en-GB" altLang="zh-CN" b="0" dirty="0"/>
              <a:t> </a:t>
            </a:r>
            <a:r>
              <a:rPr lang="zh-CN" altLang="en-US" b="0" dirty="0"/>
              <a:t>多了一个参数</a:t>
            </a:r>
            <a:r>
              <a:rPr lang="en-GB" altLang="zh-CN" b="0" dirty="0"/>
              <a:t>data</a:t>
            </a:r>
            <a:r>
              <a:rPr lang="zh-CN" altLang="en-GB" b="0" dirty="0"/>
              <a:t>，</a:t>
            </a:r>
            <a:r>
              <a:rPr lang="en-GB" altLang="zh-CN" b="0" dirty="0"/>
              <a:t>data</a:t>
            </a:r>
            <a:r>
              <a:rPr lang="zh-CN" altLang="en-US" b="0" dirty="0"/>
              <a:t>就是一个</a:t>
            </a:r>
            <a:r>
              <a:rPr lang="en-GB" altLang="zh-CN" b="0" dirty="0" err="1"/>
              <a:t>dataframe</a:t>
            </a:r>
            <a:r>
              <a:rPr lang="zh-CN" altLang="en-GB" b="0" dirty="0"/>
              <a:t>，</a:t>
            </a:r>
            <a:r>
              <a:rPr lang="zh-CN" altLang="en-US" b="0" dirty="0"/>
              <a:t>实际上这两个函数相同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GB" altLang="zh-CN" dirty="0" err="1"/>
              <a:t>pivot_table</a:t>
            </a:r>
            <a:r>
              <a:rPr lang="zh-CN" altLang="en-US" dirty="0"/>
              <a:t>参数中最重要的四个参数 </a:t>
            </a:r>
            <a:r>
              <a:rPr lang="en-GB" altLang="zh-CN" dirty="0" err="1"/>
              <a:t>values,index,columns,aggfunc</a:t>
            </a:r>
            <a:r>
              <a:rPr lang="zh-CN" altLang="en-GB" dirty="0"/>
              <a:t>，</a:t>
            </a:r>
            <a:r>
              <a:rPr lang="zh-CN" altLang="en-US" dirty="0"/>
              <a:t>下面通过案例介绍</a:t>
            </a:r>
            <a:r>
              <a:rPr lang="en-GB" altLang="zh-CN" dirty="0" err="1"/>
              <a:t>pivot_tabe</a:t>
            </a:r>
            <a:r>
              <a:rPr lang="zh-CN" altLang="en-US" dirty="0"/>
              <a:t>的使用</a:t>
            </a:r>
            <a:endParaRPr lang="zh-CN" altLang="en-US" dirty="0"/>
          </a:p>
          <a:p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zh-CN" b="1" dirty="0"/>
              <a:t>Pandas </a:t>
            </a:r>
            <a:r>
              <a:rPr lang="zh-CN" altLang="en-US" b="1" dirty="0"/>
              <a:t>透视表概述</a:t>
            </a:r>
            <a:endParaRPr lang="en-US" altLang="zh-CN" b="1" dirty="0"/>
          </a:p>
          <a:p>
            <a:r>
              <a:rPr lang="zh-CN" altLang="en-US" b="1" dirty="0">
                <a:solidFill>
                  <a:srgbClr val="FF0000"/>
                </a:solidFill>
              </a:rPr>
              <a:t>零售会员数据分析案例</a:t>
            </a:r>
            <a:endParaRPr lang="zh-CN" alt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b="1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 案例业务介绍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业务背景介绍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某女鞋连锁零售企业，当前业务以线下门店为主，线上销售为辅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通过对会员的注册数据的分析，监控会员运营情况，为后续会员运营提供决策依据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会员等级说明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① 白银</a:t>
            </a:r>
            <a:r>
              <a:rPr lang="en-US" altLang="zh-CN" dirty="0"/>
              <a:t>: </a:t>
            </a:r>
            <a:r>
              <a:rPr lang="zh-CN" altLang="en-US" dirty="0"/>
              <a:t>注册</a:t>
            </a:r>
            <a:r>
              <a:rPr lang="en-US" altLang="zh-CN" dirty="0"/>
              <a:t>(0)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② </a:t>
            </a:r>
            <a:r>
              <a:rPr lang="zh-CN" altLang="en-US" dirty="0"/>
              <a:t>黄金</a:t>
            </a:r>
            <a:r>
              <a:rPr lang="en-US" altLang="zh-CN" dirty="0"/>
              <a:t>: </a:t>
            </a:r>
            <a:r>
              <a:rPr lang="zh-CN" altLang="en-US" dirty="0"/>
              <a:t>下单</a:t>
            </a:r>
            <a:r>
              <a:rPr lang="en-US" altLang="zh-CN" dirty="0"/>
              <a:t>(1~3888)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③ </a:t>
            </a:r>
            <a:r>
              <a:rPr lang="zh-CN" altLang="en-US" dirty="0"/>
              <a:t>铂金</a:t>
            </a:r>
            <a:r>
              <a:rPr lang="en-US" altLang="zh-CN" dirty="0"/>
              <a:t>: 3888~6888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④ </a:t>
            </a:r>
            <a:r>
              <a:rPr lang="zh-CN" altLang="en-US" dirty="0"/>
              <a:t>钻石</a:t>
            </a:r>
            <a:r>
              <a:rPr lang="en-US" altLang="zh-CN" dirty="0"/>
              <a:t>: 6888</a:t>
            </a:r>
            <a:r>
              <a:rPr lang="zh-CN" altLang="en-US" dirty="0"/>
              <a:t>以上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 案例业务介绍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数据分析要达成的目标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描述性数据分析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使用业务数据，分析出会员运营的基本情况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案例中用到的数据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① 会员信息查询</a:t>
            </a:r>
            <a:r>
              <a:rPr lang="en-US" altLang="zh-CN" dirty="0"/>
              <a:t>.</a:t>
            </a:r>
            <a:r>
              <a:rPr lang="en-US" altLang="zh-CN" dirty="0" err="1"/>
              <a:t>xlsx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② </a:t>
            </a:r>
            <a:r>
              <a:rPr lang="zh-CN" altLang="en-US" dirty="0"/>
              <a:t>会员消费报表</a:t>
            </a:r>
            <a:r>
              <a:rPr lang="en-US" altLang="zh-CN" dirty="0"/>
              <a:t>.</a:t>
            </a:r>
            <a:r>
              <a:rPr lang="en-US" altLang="zh-CN" dirty="0" err="1"/>
              <a:t>xlsx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③ </a:t>
            </a:r>
            <a:r>
              <a:rPr lang="zh-CN" altLang="en-US" dirty="0"/>
              <a:t>门店信息表</a:t>
            </a:r>
            <a:r>
              <a:rPr lang="en-US" altLang="zh-CN" dirty="0"/>
              <a:t>.</a:t>
            </a:r>
            <a:r>
              <a:rPr lang="en-US" altLang="zh-CN" dirty="0" err="1"/>
              <a:t>xlsx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④ </a:t>
            </a:r>
            <a:r>
              <a:rPr lang="zh-CN" altLang="en-US" dirty="0"/>
              <a:t>全国销售订单数量表</a:t>
            </a:r>
            <a:r>
              <a:rPr lang="en-US" altLang="zh-CN" dirty="0"/>
              <a:t>.</a:t>
            </a:r>
            <a:r>
              <a:rPr lang="en-US" altLang="zh-CN" dirty="0" err="1"/>
              <a:t>xlsx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零售会员数据分析案例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 案例业务介绍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分析会员运营的基本情况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从量的角度分析会员运营情况：</a:t>
            </a:r>
            <a:endParaRPr lang="zh-CN" altLang="en-US" b="0" dirty="0"/>
          </a:p>
          <a:p>
            <a:r>
              <a:rPr lang="zh-CN" altLang="en-US" b="0" dirty="0"/>
              <a:t>① 整体会员运营情况（存量，增量）</a:t>
            </a:r>
            <a:endParaRPr lang="zh-CN" altLang="en-US" b="0" dirty="0"/>
          </a:p>
          <a:p>
            <a:r>
              <a:rPr lang="zh-CN" altLang="en-US" b="0" dirty="0"/>
              <a:t>② 不同渠道（线上，线下）的会员运营情况</a:t>
            </a:r>
            <a:endParaRPr lang="zh-CN" altLang="en-US" b="0" dirty="0"/>
          </a:p>
          <a:p>
            <a:r>
              <a:rPr lang="zh-CN" altLang="en-US" b="0" dirty="0"/>
              <a:t>③ 线下业务，拆解到不同的地区、门店会员运营情况</a:t>
            </a:r>
            <a:endParaRPr lang="zh-CN" altLang="en-US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dirty="0"/>
              <a:t>从质的角度分析会员运营情况：</a:t>
            </a:r>
            <a:endParaRPr lang="zh-CN" altLang="en-US" b="0" dirty="0"/>
          </a:p>
          <a:p>
            <a:r>
              <a:rPr lang="zh-CN" altLang="en-US" b="0" dirty="0"/>
              <a:t>① 会销比</a:t>
            </a:r>
            <a:endParaRPr lang="zh-CN" altLang="en-US" b="0" dirty="0"/>
          </a:p>
          <a:p>
            <a:r>
              <a:rPr lang="zh-CN" altLang="en-US" b="0" dirty="0"/>
              <a:t>② 连带率</a:t>
            </a:r>
            <a:endParaRPr lang="zh-CN" altLang="en-US" b="0" dirty="0"/>
          </a:p>
          <a:p>
            <a:r>
              <a:rPr lang="zh-CN" altLang="en-US" b="0" dirty="0"/>
              <a:t>③ 复购率</a:t>
            </a:r>
            <a:endParaRPr lang="zh-CN" altLang="en-US" b="0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.xml><?xml version="1.0" encoding="utf-8"?>
<p:tagLst xmlns:p="http://schemas.openxmlformats.org/presentationml/2006/main">
  <p:tag name="KSO_WM_UNIT_PLACING_PICTURE_USER_VIEWPORT" val="{&quot;height&quot;:6010,&quot;width&quot;:7330}"/>
</p:tagLst>
</file>

<file path=ppt/theme/theme1.xml><?xml version="1.0" encoding="utf-8"?>
<a:theme xmlns:a="http://schemas.openxmlformats.org/drawingml/2006/main" name="1_课程标题页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6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目录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目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9609</Words>
  <Application>WPS 演示</Application>
  <PresentationFormat>宽屏</PresentationFormat>
  <Paragraphs>521</Paragraphs>
  <Slides>47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83" baseType="lpstr">
      <vt:lpstr>Arial</vt:lpstr>
      <vt:lpstr>方正书宋_GBK</vt:lpstr>
      <vt:lpstr>Wingdings</vt:lpstr>
      <vt:lpstr>Calibri</vt:lpstr>
      <vt:lpstr>Helvetica Neue</vt:lpstr>
      <vt:lpstr>宋体</vt:lpstr>
      <vt:lpstr>汉仪书宋二KW</vt:lpstr>
      <vt:lpstr>黑体</vt:lpstr>
      <vt:lpstr>阿里巴巴普惠体</vt:lpstr>
      <vt:lpstr>苹方-简</vt:lpstr>
      <vt:lpstr>Segoe UI</vt:lpstr>
      <vt:lpstr>微软雅黑</vt:lpstr>
      <vt:lpstr>Segoe UI Light</vt:lpstr>
      <vt:lpstr>微软雅黑 Light</vt:lpstr>
      <vt:lpstr>汉仪旗黑</vt:lpstr>
      <vt:lpstr>Alibaba PuHuiTi B</vt:lpstr>
      <vt:lpstr>Alibaba PuHuiTi R</vt:lpstr>
      <vt:lpstr>Verdana</vt:lpstr>
      <vt:lpstr>Alibaba PuHuiTi M</vt:lpstr>
      <vt:lpstr>宋体</vt:lpstr>
      <vt:lpstr>Arial Unicode MS</vt:lpstr>
      <vt:lpstr>等线</vt:lpstr>
      <vt:lpstr>汉仪中等线KW</vt:lpstr>
      <vt:lpstr>1_课程标题页</vt:lpstr>
      <vt:lpstr>2_目录设计方案</vt:lpstr>
      <vt:lpstr>3_目标设计方案</vt:lpstr>
      <vt:lpstr>4_正文设计方案</vt:lpstr>
      <vt:lpstr>5_结束页设计方案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6_结束页设计方案</vt:lpstr>
      <vt:lpstr>Package</vt:lpstr>
      <vt:lpstr>数据透视表</vt:lpstr>
      <vt:lpstr>PowerPoint 演示文稿</vt:lpstr>
      <vt:lpstr>PowerPoint 演示文稿</vt:lpstr>
      <vt:lpstr>1 Pandas 透视表概述</vt:lpstr>
      <vt:lpstr>1 Pandas 透视表概述</vt:lpstr>
      <vt:lpstr>PowerPoint 演示文稿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2 零售会员数据分析案例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hanfeihu</cp:lastModifiedBy>
  <cp:revision>221</cp:revision>
  <dcterms:created xsi:type="dcterms:W3CDTF">2021-06-27T03:55:11Z</dcterms:created>
  <dcterms:modified xsi:type="dcterms:W3CDTF">2021-06-27T03:55:11Z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03095D6C81AF4DA0BADFCFA1A3B71FB8</vt:lpwstr>
  </property>
  <property fmtid="{D5CDD505-2E9C-101B-9397-08002B2CF9AE}" pid="3" name="KSOProductBuildVer">
    <vt:lpwstr>2052-3.6.2.5883</vt:lpwstr>
  </property>
</Properties>
</file>